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88" r:id="rId2"/>
    <p:sldId id="256" r:id="rId3"/>
    <p:sldId id="287" r:id="rId4"/>
    <p:sldId id="268" r:id="rId5"/>
    <p:sldId id="262" r:id="rId6"/>
    <p:sldId id="282" r:id="rId7"/>
    <p:sldId id="281" r:id="rId8"/>
    <p:sldId id="269" r:id="rId9"/>
    <p:sldId id="270" r:id="rId10"/>
    <p:sldId id="283" r:id="rId11"/>
    <p:sldId id="284" r:id="rId12"/>
    <p:sldId id="271" r:id="rId13"/>
    <p:sldId id="272" r:id="rId14"/>
    <p:sldId id="273" r:id="rId15"/>
    <p:sldId id="274" r:id="rId16"/>
    <p:sldId id="279" r:id="rId17"/>
    <p:sldId id="280" r:id="rId18"/>
    <p:sldId id="285" r:id="rId19"/>
    <p:sldId id="286" r:id="rId20"/>
    <p:sldId id="258" r:id="rId21"/>
    <p:sldId id="259" r:id="rId22"/>
    <p:sldId id="260" r:id="rId23"/>
    <p:sldId id="261" r:id="rId24"/>
    <p:sldId id="264" r:id="rId25"/>
    <p:sldId id="263" r:id="rId26"/>
    <p:sldId id="265" r:id="rId27"/>
    <p:sldId id="289" r:id="rId28"/>
    <p:sldId id="267" r:id="rId29"/>
    <p:sldId id="26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4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3/10/2024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3/10/2024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3/10/2024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3/10/2024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3/10/2024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3/10/2024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3/10/2024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3/10/2024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3/10/2024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fa.wikipedia.org/wiki/%D8%A7%DB%8C%D9%86%D8%AA%D8%B1%D9%86%D8%AA"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1682" y="497541"/>
            <a:ext cx="11430000" cy="5920068"/>
          </a:xfrm>
          <a:prstGeom prst="rect">
            <a:avLst/>
          </a:prstGeom>
        </p:spPr>
      </p:pic>
    </p:spTree>
    <p:extLst>
      <p:ext uri="{BB962C8B-B14F-4D97-AF65-F5344CB8AC3E}">
        <p14:creationId xmlns:p14="http://schemas.microsoft.com/office/powerpoint/2010/main" val="170321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solidFill>
                  <a:srgbClr val="00B050"/>
                </a:solidFill>
                <a:cs typeface="B Homa" panose="00000400000000000000" pitchFamily="2" charset="-78"/>
              </a:rPr>
              <a:t>مزایای استفاده از فضای مجازی</a:t>
            </a:r>
            <a:endParaRPr lang="en-US" sz="2800" dirty="0">
              <a:solidFill>
                <a:srgbClr val="00B050"/>
              </a:solidFill>
              <a:cs typeface="B Homa" panose="00000400000000000000" pitchFamily="2" charset="-78"/>
            </a:endParaRPr>
          </a:p>
        </p:txBody>
      </p:sp>
      <p:sp>
        <p:nvSpPr>
          <p:cNvPr id="3" name="Rectangle 2"/>
          <p:cNvSpPr/>
          <p:nvPr/>
        </p:nvSpPr>
        <p:spPr>
          <a:xfrm>
            <a:off x="1541417" y="1757184"/>
            <a:ext cx="9405257" cy="4524315"/>
          </a:xfrm>
          <a:prstGeom prst="rect">
            <a:avLst/>
          </a:prstGeom>
        </p:spPr>
        <p:txBody>
          <a:bodyPr wrap="square">
            <a:spAutoFit/>
          </a:bodyPr>
          <a:lstStyle/>
          <a:p>
            <a:pPr algn="r"/>
            <a:r>
              <a:rPr lang="fa-IR" sz="2400" dirty="0">
                <a:solidFill>
                  <a:schemeClr val="tx1">
                    <a:lumMod val="75000"/>
                    <a:lumOff val="25000"/>
                  </a:schemeClr>
                </a:solidFill>
                <a:latin typeface="iransans" panose="02040503050201020203" pitchFamily="18" charset="-78"/>
                <a:cs typeface="B Homa" panose="00000400000000000000" pitchFamily="2" charset="-78"/>
              </a:rPr>
              <a:t>قطعا اینطور نیست که فضای مجازی به جز ضرر هیچ چیز برای ما ندارد بلکه باید از مزیت های بی شمار آن نیز غافل نشویم و پیامدهای مثبت آن را نیز در نظر داشته باشیم.</a:t>
            </a:r>
          </a:p>
          <a:p>
            <a:pPr algn="r"/>
            <a:r>
              <a:rPr lang="fa-IR" sz="2400" b="1" dirty="0">
                <a:solidFill>
                  <a:schemeClr val="tx1">
                    <a:lumMod val="75000"/>
                    <a:lumOff val="25000"/>
                  </a:schemeClr>
                </a:solidFill>
                <a:latin typeface="iransans" panose="02040503050201020203" pitchFamily="18" charset="-78"/>
                <a:cs typeface="B Homa" panose="00000400000000000000" pitchFamily="2" charset="-78"/>
              </a:rPr>
              <a:t>۱) </a:t>
            </a:r>
            <a:r>
              <a:rPr lang="fa-IR" sz="2400" dirty="0">
                <a:solidFill>
                  <a:schemeClr val="tx1">
                    <a:lumMod val="75000"/>
                    <a:lumOff val="25000"/>
                  </a:schemeClr>
                </a:solidFill>
                <a:latin typeface="iransans" panose="02040503050201020203" pitchFamily="18" charset="-78"/>
                <a:cs typeface="B Homa" panose="00000400000000000000" pitchFamily="2" charset="-78"/>
              </a:rPr>
              <a:t>از ساده ترین مزیتهای شبکه مجازی بالا بردن سطح آگاهی عمومی برای کاربران است. هر فردی می تواند در هر کجای دنیا که باشد اطلاعات زیادی را در زمینه های مختلفی مثل سیاسی، مذهبی، فرهنگی و… بدست بیاورد و هیچ محدودیتی در این خصوص وجود نداشته است. پس دسترسی سریع به اطلاعات جز اصلی ترین مزیتها برای فضای مجازی است.</a:t>
            </a:r>
          </a:p>
          <a:p>
            <a:pPr algn="r"/>
            <a:r>
              <a:rPr lang="fa-IR" sz="2400" b="1" dirty="0">
                <a:solidFill>
                  <a:schemeClr val="tx1">
                    <a:lumMod val="75000"/>
                    <a:lumOff val="25000"/>
                  </a:schemeClr>
                </a:solidFill>
                <a:latin typeface="iransans" panose="02040503050201020203" pitchFamily="18" charset="-78"/>
                <a:cs typeface="B Homa" panose="00000400000000000000" pitchFamily="2" charset="-78"/>
              </a:rPr>
              <a:t>۲) </a:t>
            </a:r>
            <a:r>
              <a:rPr lang="fa-IR" sz="2400" dirty="0">
                <a:solidFill>
                  <a:schemeClr val="tx1">
                    <a:lumMod val="75000"/>
                    <a:lumOff val="25000"/>
                  </a:schemeClr>
                </a:solidFill>
                <a:latin typeface="iransans" panose="02040503050201020203" pitchFamily="18" charset="-78"/>
                <a:cs typeface="B Homa" panose="00000400000000000000" pitchFamily="2" charset="-78"/>
              </a:rPr>
              <a:t>مزیت های زیست محیطی را نیز به همراه دارد چرا افراد کم تری برای تردد به محل کار یا محیط های دیگر اقدام می کنند.</a:t>
            </a:r>
          </a:p>
          <a:p>
            <a:pPr algn="r"/>
            <a:r>
              <a:rPr lang="fa-IR" sz="2400" b="1" dirty="0">
                <a:solidFill>
                  <a:schemeClr val="tx1">
                    <a:lumMod val="75000"/>
                    <a:lumOff val="25000"/>
                  </a:schemeClr>
                </a:solidFill>
                <a:latin typeface="iransans" panose="02040503050201020203" pitchFamily="18" charset="-78"/>
                <a:cs typeface="B Homa" panose="00000400000000000000" pitchFamily="2" charset="-78"/>
              </a:rPr>
              <a:t>۳) </a:t>
            </a:r>
            <a:r>
              <a:rPr lang="fa-IR" sz="2400" dirty="0">
                <a:solidFill>
                  <a:schemeClr val="tx1">
                    <a:lumMod val="75000"/>
                    <a:lumOff val="25000"/>
                  </a:schemeClr>
                </a:solidFill>
                <a:latin typeface="iransans" panose="02040503050201020203" pitchFamily="18" charset="-78"/>
                <a:cs typeface="B Homa" panose="00000400000000000000" pitchFamily="2" charset="-78"/>
              </a:rPr>
              <a:t>کاهش برخی از هزینه های اجتماعی، اقتصادی و…یکی دیگر از مزیت های فضای مجازی است چرا که افراد دیگر مجبور نیستند برای خرید هر کالای هزینه های را صرف رفت و آمد کنند بلکه با بستر اینترنت و استفاده از فضای مجازی به راحتی خریدهای مختلفی را در هر نقطه جغرافیایی میتوانند انجام بدهند.</a:t>
            </a:r>
            <a:endParaRPr lang="fa-IR" sz="2400" b="0" i="0" dirty="0">
              <a:solidFill>
                <a:schemeClr val="tx1">
                  <a:lumMod val="75000"/>
                  <a:lumOff val="25000"/>
                </a:schemeClr>
              </a:solidFill>
              <a:effectLst/>
              <a:latin typeface="iransans" panose="02040503050201020203" pitchFamily="18" charset="-78"/>
              <a:cs typeface="B Homa" panose="00000400000000000000" pitchFamily="2" charset="-78"/>
            </a:endParaRPr>
          </a:p>
        </p:txBody>
      </p:sp>
    </p:spTree>
    <p:extLst>
      <p:ext uri="{BB962C8B-B14F-4D97-AF65-F5344CB8AC3E}">
        <p14:creationId xmlns:p14="http://schemas.microsoft.com/office/powerpoint/2010/main" val="278955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2250" y="333375"/>
            <a:ext cx="6667500" cy="6191250"/>
          </a:xfrm>
          <a:prstGeom prst="rect">
            <a:avLst/>
          </a:prstGeom>
        </p:spPr>
      </p:pic>
    </p:spTree>
    <p:extLst>
      <p:ext uri="{BB962C8B-B14F-4D97-AF65-F5344CB8AC3E}">
        <p14:creationId xmlns:p14="http://schemas.microsoft.com/office/powerpoint/2010/main" val="874649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700" b="1" dirty="0">
                <a:solidFill>
                  <a:srgbClr val="C00000"/>
                </a:solidFill>
              </a:rPr>
              <a:t>معرفی مهمترین آسیب های فضای مجازی بر خانواده</a:t>
            </a:r>
            <a:r>
              <a:rPr lang="fa-IR" b="1" dirty="0"/>
              <a:t/>
            </a:r>
            <a:br>
              <a:rPr lang="fa-IR" b="1" dirty="0"/>
            </a:br>
            <a:endParaRPr lang="en-US" dirty="0"/>
          </a:p>
        </p:txBody>
      </p:sp>
      <p:sp>
        <p:nvSpPr>
          <p:cNvPr id="3" name="Rectangle 2"/>
          <p:cNvSpPr/>
          <p:nvPr/>
        </p:nvSpPr>
        <p:spPr>
          <a:xfrm>
            <a:off x="1920240" y="1756949"/>
            <a:ext cx="9039497" cy="3046988"/>
          </a:xfrm>
          <a:prstGeom prst="rect">
            <a:avLst/>
          </a:prstGeom>
        </p:spPr>
        <p:txBody>
          <a:bodyPr wrap="square">
            <a:spAutoFit/>
          </a:bodyPr>
          <a:lstStyle/>
          <a:p>
            <a:pPr algn="r" fontAlgn="base"/>
            <a:r>
              <a:rPr lang="fa-IR" sz="2400" dirty="0" smtClean="0">
                <a:solidFill>
                  <a:srgbClr val="FF0000"/>
                </a:solidFill>
                <a:latin typeface="iransans" panose="02040503050201020203" pitchFamily="18" charset="-78"/>
                <a:cs typeface="B Homa" panose="00000400000000000000" pitchFamily="2" charset="-78"/>
              </a:rPr>
              <a:t>1-عدم </a:t>
            </a:r>
            <a:r>
              <a:rPr lang="fa-IR" sz="2400" dirty="0">
                <a:solidFill>
                  <a:srgbClr val="FF0000"/>
                </a:solidFill>
                <a:latin typeface="iransans" panose="02040503050201020203" pitchFamily="18" charset="-78"/>
                <a:cs typeface="B Homa" panose="00000400000000000000" pitchFamily="2" charset="-78"/>
              </a:rPr>
              <a:t>نظارت والدین و دوری اعضای خانواده از </a:t>
            </a:r>
            <a:r>
              <a:rPr lang="fa-IR" sz="2400" dirty="0" smtClean="0">
                <a:solidFill>
                  <a:srgbClr val="FF0000"/>
                </a:solidFill>
                <a:latin typeface="iransans" panose="02040503050201020203" pitchFamily="18" charset="-78"/>
                <a:cs typeface="B Homa" panose="00000400000000000000" pitchFamily="2" charset="-78"/>
              </a:rPr>
              <a:t>یکدیگر</a:t>
            </a:r>
          </a:p>
          <a:p>
            <a:pPr algn="r" fontAlgn="base"/>
            <a:endParaRPr lang="fa-IR" sz="2400" dirty="0">
              <a:solidFill>
                <a:srgbClr val="000000"/>
              </a:solidFill>
              <a:latin typeface="iransans" panose="02040503050201020203" pitchFamily="18" charset="-78"/>
              <a:cs typeface="B Homa" panose="00000400000000000000" pitchFamily="2" charset="-78"/>
            </a:endParaRPr>
          </a:p>
          <a:p>
            <a:pPr algn="r" fontAlgn="base"/>
            <a:r>
              <a:rPr lang="fa-IR" sz="2400" dirty="0">
                <a:solidFill>
                  <a:srgbClr val="000000"/>
                </a:solidFill>
                <a:latin typeface="iransans" panose="02040503050201020203" pitchFamily="18" charset="-78"/>
                <a:cs typeface="B Homa" panose="00000400000000000000" pitchFamily="2" charset="-78"/>
              </a:rPr>
              <a:t>چرخ زدن و سرگرم شدن در فضای مجازی دربیشتر مواقع غیر قابل کنترل بده و اگر والدین نتوانند نظارتی روی </a:t>
            </a:r>
            <a:r>
              <a:rPr lang="fa-IR" sz="2400" dirty="0" smtClean="0">
                <a:solidFill>
                  <a:srgbClr val="000000"/>
                </a:solidFill>
                <a:latin typeface="iransans" panose="02040503050201020203" pitchFamily="18" charset="-78"/>
                <a:cs typeface="B Homa" panose="00000400000000000000" pitchFamily="2" charset="-78"/>
              </a:rPr>
              <a:t>این </a:t>
            </a:r>
            <a:r>
              <a:rPr lang="fa-IR" sz="2400" dirty="0">
                <a:solidFill>
                  <a:srgbClr val="000000"/>
                </a:solidFill>
                <a:latin typeface="iransans" panose="02040503050201020203" pitchFamily="18" charset="-78"/>
                <a:cs typeface="B Homa" panose="00000400000000000000" pitchFamily="2" charset="-78"/>
              </a:rPr>
              <a:t>موضوع داشته باشد کم کم فاصله فرزندان از آنها بیشتر می شود. والدین الگوی اول فرزندان هستند هستند زمانی که آنها به خاطر فعالیت زیاد در این فضا از فرزندان غافل می شوند فرزندان هم این رفتار را یاد می گیرند. در این زمان سردی و فاصله بین اعضای خانواده حکم فرما شده و نارضایتی افراد را به همراه </a:t>
            </a:r>
            <a:r>
              <a:rPr lang="fa-IR" sz="2400" dirty="0" smtClean="0">
                <a:solidFill>
                  <a:srgbClr val="000000"/>
                </a:solidFill>
                <a:latin typeface="iransans" panose="02040503050201020203" pitchFamily="18" charset="-78"/>
                <a:cs typeface="B Homa" panose="00000400000000000000" pitchFamily="2" charset="-78"/>
              </a:rPr>
              <a:t>دارد.</a:t>
            </a:r>
            <a:endParaRPr lang="fa-IR" sz="2400" b="0" i="0" dirty="0">
              <a:solidFill>
                <a:srgbClr val="000000"/>
              </a:solidFill>
              <a:effectLst/>
              <a:latin typeface="iransans" panose="02040503050201020203" pitchFamily="18" charset="-78"/>
              <a:cs typeface="B Homa" panose="00000400000000000000" pitchFamily="2" charset="-78"/>
            </a:endParaRPr>
          </a:p>
        </p:txBody>
      </p:sp>
      <p:pic>
        <p:nvPicPr>
          <p:cNvPr id="4" name="Picture 3"/>
          <p:cNvPicPr>
            <a:picLocks noChangeAspect="1"/>
          </p:cNvPicPr>
          <p:nvPr/>
        </p:nvPicPr>
        <p:blipFill>
          <a:blip r:embed="rId2"/>
          <a:stretch>
            <a:fillRect/>
          </a:stretch>
        </p:blipFill>
        <p:spPr>
          <a:xfrm>
            <a:off x="1140823" y="4546691"/>
            <a:ext cx="2752725" cy="1657350"/>
          </a:xfrm>
          <a:prstGeom prst="rect">
            <a:avLst/>
          </a:prstGeom>
        </p:spPr>
      </p:pic>
    </p:spTree>
    <p:extLst>
      <p:ext uri="{BB962C8B-B14F-4D97-AF65-F5344CB8AC3E}">
        <p14:creationId xmlns:p14="http://schemas.microsoft.com/office/powerpoint/2010/main" val="129800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2423" y="1229810"/>
            <a:ext cx="5320937" cy="3416320"/>
          </a:xfrm>
          <a:prstGeom prst="rect">
            <a:avLst/>
          </a:prstGeom>
        </p:spPr>
        <p:txBody>
          <a:bodyPr wrap="square">
            <a:spAutoFit/>
          </a:bodyPr>
          <a:lstStyle/>
          <a:p>
            <a:pPr algn="r" fontAlgn="base"/>
            <a:r>
              <a:rPr lang="fa-IR" sz="2400" b="1" dirty="0" smtClean="0">
                <a:solidFill>
                  <a:srgbClr val="FF0000"/>
                </a:solidFill>
                <a:latin typeface="iransans" panose="02040503050201020203" pitchFamily="18" charset="-78"/>
                <a:cs typeface="iransans" panose="02040503050201020203" pitchFamily="18" charset="-78"/>
              </a:rPr>
              <a:t>2-جذب </a:t>
            </a:r>
            <a:r>
              <a:rPr lang="fa-IR" sz="2400" b="1" dirty="0">
                <a:solidFill>
                  <a:srgbClr val="FF0000"/>
                </a:solidFill>
                <a:latin typeface="iransans" panose="02040503050201020203" pitchFamily="18" charset="-78"/>
                <a:cs typeface="iransans" panose="02040503050201020203" pitchFamily="18" charset="-78"/>
              </a:rPr>
              <a:t>شدن به ارزش های بیگانه و عدم </a:t>
            </a:r>
            <a:r>
              <a:rPr lang="fa-IR" sz="2400" b="1" dirty="0" smtClean="0">
                <a:solidFill>
                  <a:srgbClr val="FF0000"/>
                </a:solidFill>
                <a:latin typeface="iransans" panose="02040503050201020203" pitchFamily="18" charset="-78"/>
                <a:cs typeface="iransans" panose="02040503050201020203" pitchFamily="18" charset="-78"/>
              </a:rPr>
              <a:t>بلوغ</a:t>
            </a:r>
          </a:p>
          <a:p>
            <a:pPr algn="r" fontAlgn="base"/>
            <a:endParaRPr lang="fa-IR" sz="2400" b="1" dirty="0">
              <a:solidFill>
                <a:srgbClr val="FF0000"/>
              </a:solidFill>
              <a:latin typeface="iransans" panose="02040503050201020203" pitchFamily="18" charset="-78"/>
              <a:cs typeface="iransans" panose="02040503050201020203" pitchFamily="18" charset="-78"/>
            </a:endParaRPr>
          </a:p>
          <a:p>
            <a:pPr algn="r" fontAlgn="base"/>
            <a:r>
              <a:rPr lang="fa-IR" dirty="0">
                <a:solidFill>
                  <a:srgbClr val="000000"/>
                </a:solidFill>
                <a:latin typeface="iransans" panose="02040503050201020203" pitchFamily="18" charset="-78"/>
                <a:cs typeface="iransans" panose="02040503050201020203" pitchFamily="18" charset="-78"/>
              </a:rPr>
              <a:t>اینترنت بستری گسترده بوده که در آن افراد می توانند تعاملاتی گسترده و وسیع داشته باشند از این رو افراد حذف ارزش های بیگانه می شوند و مصرف گرایی و روابط آزاد و تنوع طلبی و … در افراد رواج پیدا می کند. این ارزش ها بیشتر از همه گروه نوجوان را به خود جذب می کنند. نوجوانان که هنوز هویت تثبیت شده ای ندارند توسط این ارزش ها سردرگم خواهند شد.</a:t>
            </a:r>
            <a:endParaRPr lang="fa-IR" b="0" i="0" dirty="0">
              <a:solidFill>
                <a:srgbClr val="000000"/>
              </a:solidFill>
              <a:effectLst/>
              <a:latin typeface="iransans" panose="02040503050201020203" pitchFamily="18" charset="-78"/>
              <a:cs typeface="iransans" panose="02040503050201020203" pitchFamily="18" charset="-78"/>
            </a:endParaRPr>
          </a:p>
        </p:txBody>
      </p:sp>
      <p:pic>
        <p:nvPicPr>
          <p:cNvPr id="3" name="Picture 2"/>
          <p:cNvPicPr>
            <a:picLocks noChangeAspect="1"/>
          </p:cNvPicPr>
          <p:nvPr/>
        </p:nvPicPr>
        <p:blipFill>
          <a:blip r:embed="rId2"/>
          <a:stretch>
            <a:fillRect/>
          </a:stretch>
        </p:blipFill>
        <p:spPr>
          <a:xfrm>
            <a:off x="657227" y="2416629"/>
            <a:ext cx="5377814" cy="2733266"/>
          </a:xfrm>
          <a:prstGeom prst="rect">
            <a:avLst/>
          </a:prstGeom>
        </p:spPr>
      </p:pic>
    </p:spTree>
    <p:extLst>
      <p:ext uri="{BB962C8B-B14F-4D97-AF65-F5344CB8AC3E}">
        <p14:creationId xmlns:p14="http://schemas.microsoft.com/office/powerpoint/2010/main" val="1198753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8834" y="1166843"/>
            <a:ext cx="6178732" cy="4893647"/>
          </a:xfrm>
          <a:prstGeom prst="rect">
            <a:avLst/>
          </a:prstGeom>
        </p:spPr>
        <p:txBody>
          <a:bodyPr wrap="square">
            <a:spAutoFit/>
          </a:bodyPr>
          <a:lstStyle/>
          <a:p>
            <a:pPr algn="r" fontAlgn="base"/>
            <a:r>
              <a:rPr lang="fa-IR" sz="2400" b="1" dirty="0" smtClean="0">
                <a:solidFill>
                  <a:srgbClr val="FF0000"/>
                </a:solidFill>
                <a:latin typeface="iransans" panose="02040503050201020203" pitchFamily="18" charset="-78"/>
                <a:cs typeface="iransans" panose="02040503050201020203" pitchFamily="18" charset="-78"/>
              </a:rPr>
              <a:t>3-آسیب </a:t>
            </a:r>
            <a:r>
              <a:rPr lang="fa-IR" sz="2400" b="1" dirty="0">
                <a:solidFill>
                  <a:srgbClr val="FF0000"/>
                </a:solidFill>
                <a:latin typeface="iransans" panose="02040503050201020203" pitchFamily="18" charset="-78"/>
                <a:cs typeface="iransans" panose="02040503050201020203" pitchFamily="18" charset="-78"/>
              </a:rPr>
              <a:t>های </a:t>
            </a:r>
            <a:r>
              <a:rPr lang="fa-IR" sz="2400" b="1" dirty="0" smtClean="0">
                <a:solidFill>
                  <a:srgbClr val="FF0000"/>
                </a:solidFill>
                <a:latin typeface="iransans" panose="02040503050201020203" pitchFamily="18" charset="-78"/>
                <a:cs typeface="iransans" panose="02040503050201020203" pitchFamily="18" charset="-78"/>
              </a:rPr>
              <a:t>جسمانی</a:t>
            </a:r>
          </a:p>
          <a:p>
            <a:pPr algn="r" fontAlgn="base"/>
            <a:endParaRPr lang="fa-IR" dirty="0">
              <a:solidFill>
                <a:srgbClr val="000000"/>
              </a:solidFill>
              <a:latin typeface="iransans" panose="02040503050201020203" pitchFamily="18" charset="-78"/>
              <a:cs typeface="iransans" panose="02040503050201020203" pitchFamily="18" charset="-78"/>
            </a:endParaRPr>
          </a:p>
          <a:p>
            <a:pPr algn="r" fontAlgn="base"/>
            <a:r>
              <a:rPr lang="fa-IR" dirty="0">
                <a:solidFill>
                  <a:srgbClr val="000000"/>
                </a:solidFill>
                <a:latin typeface="iransans" panose="02040503050201020203" pitchFamily="18" charset="-78"/>
                <a:cs typeface="iransans" panose="02040503050201020203" pitchFamily="18" charset="-78"/>
              </a:rPr>
              <a:t>استفاده زیاد از فضای مجازی آسیب های جسمانی زیادی را به همراه دارد. قطعا یک جا نشستن و ستون فقرات فشار زیادی وارد می کند و پایین نگه داشتن سر برای مدت طولانی به گردن و ستون فقرات آسیب های جدی را وارد می کند. این بیماری روز به روز هم بیشتر می شود. نگاه کردن زیاد در گوشی و تبلت خصوصا در شب مشکلات بینایی را برای انسان به همراه دارد و باعث شب کوری و ضعیف شدن چشم هم می شود. وقتی فعالیتی ندارید و مدام در حال  خوردن و کار با فضای مجازی هستید کم کم وزن شما بیشتر خواهد شد و چاقی عوارض زیادی چون دیابت و چربی خون برای شما به همراه دارد. زمانی که گوشی را برای تایم طولانی در دست می گیرید پوست دست ملتهب شده و انگشتان و تاندون ها خسته و به مرور زمان ضعیف می شوند. این مشکلات  جسمانی روز به روز بیشتر می شوند و سلامت شما را تهدید می کنند.</a:t>
            </a:r>
            <a:endParaRPr lang="fa-IR" b="0" i="0" dirty="0">
              <a:solidFill>
                <a:srgbClr val="000000"/>
              </a:solidFill>
              <a:effectLst/>
              <a:latin typeface="iransans" panose="02040503050201020203" pitchFamily="18" charset="-78"/>
              <a:cs typeface="iransans" panose="02040503050201020203" pitchFamily="18" charset="-78"/>
            </a:endParaRPr>
          </a:p>
        </p:txBody>
      </p:sp>
      <p:pic>
        <p:nvPicPr>
          <p:cNvPr id="3" name="Picture 2"/>
          <p:cNvPicPr>
            <a:picLocks noChangeAspect="1"/>
          </p:cNvPicPr>
          <p:nvPr/>
        </p:nvPicPr>
        <p:blipFill>
          <a:blip r:embed="rId2"/>
          <a:stretch>
            <a:fillRect/>
          </a:stretch>
        </p:blipFill>
        <p:spPr>
          <a:xfrm>
            <a:off x="936444" y="2393496"/>
            <a:ext cx="3217544" cy="2753270"/>
          </a:xfrm>
          <a:prstGeom prst="rect">
            <a:avLst/>
          </a:prstGeom>
        </p:spPr>
      </p:pic>
    </p:spTree>
    <p:extLst>
      <p:ext uri="{BB962C8B-B14F-4D97-AF65-F5344CB8AC3E}">
        <p14:creationId xmlns:p14="http://schemas.microsoft.com/office/powerpoint/2010/main" val="2606914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solidFill>
                  <a:srgbClr val="FF0000"/>
                </a:solidFill>
              </a:rPr>
              <a:t>علایم اعتیاد به فضای مجازی</a:t>
            </a:r>
            <a:endParaRPr lang="en-US" sz="3600" b="1" dirty="0">
              <a:solidFill>
                <a:srgbClr val="FF0000"/>
              </a:solidFill>
            </a:endParaRPr>
          </a:p>
        </p:txBody>
      </p:sp>
      <p:sp>
        <p:nvSpPr>
          <p:cNvPr id="3" name="Rectangle 2"/>
          <p:cNvSpPr/>
          <p:nvPr/>
        </p:nvSpPr>
        <p:spPr>
          <a:xfrm>
            <a:off x="1066799" y="1582341"/>
            <a:ext cx="9945189" cy="4401205"/>
          </a:xfrm>
          <a:prstGeom prst="rect">
            <a:avLst/>
          </a:prstGeom>
        </p:spPr>
        <p:txBody>
          <a:bodyPr wrap="square">
            <a:spAutoFit/>
          </a:bodyPr>
          <a:lstStyle/>
          <a:p>
            <a:pPr algn="just" rtl="1" fontAlgn="base">
              <a:buFont typeface="Arial" panose="020B0604020202020204" pitchFamily="34" charset="0"/>
              <a:buChar char="•"/>
            </a:pPr>
            <a:r>
              <a:rPr lang="fa-IR" sz="2800" dirty="0">
                <a:solidFill>
                  <a:srgbClr val="000000"/>
                </a:solidFill>
                <a:latin typeface="Dana"/>
                <a:cs typeface="B Homa" panose="00000400000000000000" pitchFamily="2" charset="-78"/>
              </a:rPr>
              <a:t>وقتی نمی توانید شبکه های اجتماعی را چک کنید، احساس اضطراب، تحریک پذیری و خشم می‌کنید.</a:t>
            </a:r>
          </a:p>
          <a:p>
            <a:pPr algn="just" rtl="1" fontAlgn="base">
              <a:buFont typeface="Arial" panose="020B0604020202020204" pitchFamily="34" charset="0"/>
              <a:buChar char="•"/>
            </a:pPr>
            <a:r>
              <a:rPr lang="fa-IR" sz="2800" dirty="0">
                <a:solidFill>
                  <a:srgbClr val="000000"/>
                </a:solidFill>
                <a:latin typeface="Dana"/>
                <a:cs typeface="B Homa" panose="00000400000000000000" pitchFamily="2" charset="-78"/>
              </a:rPr>
              <a:t>برای چک کردن پیام ها و نوتیفیکشن ها، گفتگوی خود را قطع می کنید.</a:t>
            </a:r>
          </a:p>
          <a:p>
            <a:pPr algn="just" rtl="1" fontAlgn="base">
              <a:buFont typeface="Arial" panose="020B0604020202020204" pitchFamily="34" charset="0"/>
              <a:buChar char="•"/>
            </a:pPr>
            <a:r>
              <a:rPr lang="fa-IR" sz="2800" dirty="0">
                <a:solidFill>
                  <a:srgbClr val="000000"/>
                </a:solidFill>
                <a:latin typeface="Dana"/>
                <a:cs typeface="B Homa" panose="00000400000000000000" pitchFamily="2" charset="-78"/>
              </a:rPr>
              <a:t>در مورد زمان آنلاین بودن خود دروغ می‌گویید.</a:t>
            </a:r>
          </a:p>
          <a:p>
            <a:pPr algn="just" rtl="1" fontAlgn="base">
              <a:buFont typeface="Arial" panose="020B0604020202020204" pitchFamily="34" charset="0"/>
              <a:buChar char="•"/>
            </a:pPr>
            <a:r>
              <a:rPr lang="fa-IR" sz="2800" dirty="0">
                <a:solidFill>
                  <a:srgbClr val="000000"/>
                </a:solidFill>
                <a:latin typeface="Dana"/>
                <a:cs typeface="B Homa" panose="00000400000000000000" pitchFamily="2" charset="-78"/>
              </a:rPr>
              <a:t>از خانواده و دوستان دوری می‌کنید و زمان بیشتری را در فضای آنلاین صرف می‌کنید‌.</a:t>
            </a:r>
          </a:p>
          <a:p>
            <a:pPr algn="just" rtl="1" fontAlgn="base">
              <a:buFont typeface="Arial" panose="020B0604020202020204" pitchFamily="34" charset="0"/>
              <a:buChar char="•"/>
            </a:pPr>
            <a:r>
              <a:rPr lang="fa-IR" sz="2800" dirty="0">
                <a:solidFill>
                  <a:srgbClr val="000000"/>
                </a:solidFill>
                <a:latin typeface="Dana"/>
                <a:cs typeface="B Homa" panose="00000400000000000000" pitchFamily="2" charset="-78"/>
              </a:rPr>
              <a:t>علاقه خود را به سایر فعالیت‌ها و ارتباطات حضوری از دست داده اید.</a:t>
            </a:r>
          </a:p>
          <a:p>
            <a:pPr algn="just" rtl="1" fontAlgn="base">
              <a:buFont typeface="Arial" panose="020B0604020202020204" pitchFamily="34" charset="0"/>
              <a:buChar char="•"/>
            </a:pPr>
            <a:r>
              <a:rPr lang="fa-IR" sz="2800" dirty="0">
                <a:solidFill>
                  <a:srgbClr val="000000"/>
                </a:solidFill>
                <a:latin typeface="Dana"/>
                <a:cs typeface="B Homa" panose="00000400000000000000" pitchFamily="2" charset="-78"/>
              </a:rPr>
              <a:t>از مدرسه و کار غافل می‌شوید تا به شبکه‌های اجتماعی برسید.</a:t>
            </a:r>
          </a:p>
          <a:p>
            <a:pPr algn="just" rtl="1" fontAlgn="base">
              <a:buFont typeface="Arial" panose="020B0604020202020204" pitchFamily="34" charset="0"/>
              <a:buChar char="•"/>
            </a:pPr>
            <a:r>
              <a:rPr lang="fa-IR" sz="2800" dirty="0">
                <a:solidFill>
                  <a:srgbClr val="000000"/>
                </a:solidFill>
                <a:latin typeface="Dana"/>
                <a:cs typeface="B Homa" panose="00000400000000000000" pitchFamily="2" charset="-78"/>
              </a:rPr>
              <a:t>در زندگی شخصی و عاطفی خود دچار مشکل شده‌اید.</a:t>
            </a:r>
          </a:p>
          <a:p>
            <a:pPr algn="just" rtl="1" fontAlgn="base">
              <a:buFont typeface="Arial" panose="020B0604020202020204" pitchFamily="34" charset="0"/>
              <a:buChar char="•"/>
            </a:pPr>
            <a:r>
              <a:rPr lang="fa-IR" sz="2800" dirty="0">
                <a:solidFill>
                  <a:srgbClr val="000000"/>
                </a:solidFill>
                <a:latin typeface="Dana"/>
                <a:cs typeface="B Homa" panose="00000400000000000000" pitchFamily="2" charset="-78"/>
              </a:rPr>
              <a:t>احساس می کنید که در زندگی چیزی کم دارید.</a:t>
            </a:r>
            <a:endParaRPr lang="fa-IR" sz="2800" b="0" i="0" dirty="0">
              <a:solidFill>
                <a:srgbClr val="000000"/>
              </a:solidFill>
              <a:effectLst/>
              <a:latin typeface="Dana"/>
              <a:cs typeface="B Homa" panose="00000400000000000000" pitchFamily="2" charset="-78"/>
            </a:endParaRPr>
          </a:p>
        </p:txBody>
      </p:sp>
    </p:spTree>
    <p:extLst>
      <p:ext uri="{BB962C8B-B14F-4D97-AF65-F5344CB8AC3E}">
        <p14:creationId xmlns:p14="http://schemas.microsoft.com/office/powerpoint/2010/main" val="294475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solidFill>
                  <a:srgbClr val="FF0000"/>
                </a:solidFill>
              </a:rPr>
              <a:t>ترک اعتیاد به فضای مجازی</a:t>
            </a:r>
            <a:r>
              <a:rPr lang="fa-IR" b="1" dirty="0"/>
              <a:t/>
            </a:r>
            <a:br>
              <a:rPr lang="fa-IR" b="1" dirty="0"/>
            </a:br>
            <a:endParaRPr lang="en-US" dirty="0"/>
          </a:p>
        </p:txBody>
      </p:sp>
      <p:sp>
        <p:nvSpPr>
          <p:cNvPr id="3" name="Rectangle 2"/>
          <p:cNvSpPr/>
          <p:nvPr/>
        </p:nvSpPr>
        <p:spPr>
          <a:xfrm>
            <a:off x="1066800" y="1689688"/>
            <a:ext cx="10154195" cy="1569660"/>
          </a:xfrm>
          <a:prstGeom prst="rect">
            <a:avLst/>
          </a:prstGeom>
        </p:spPr>
        <p:txBody>
          <a:bodyPr wrap="square">
            <a:spAutoFit/>
          </a:bodyPr>
          <a:lstStyle/>
          <a:p>
            <a:pPr algn="r"/>
            <a:r>
              <a:rPr lang="fa-IR" sz="2400" b="1" dirty="0">
                <a:solidFill>
                  <a:schemeClr val="accent1">
                    <a:lumMod val="75000"/>
                  </a:schemeClr>
                </a:solidFill>
                <a:latin typeface="dana"/>
                <a:cs typeface="B Homa" panose="00000400000000000000" pitchFamily="2" charset="-78"/>
              </a:rPr>
              <a:t>استفاده از تایمر</a:t>
            </a:r>
          </a:p>
          <a:p>
            <a:pPr algn="r"/>
            <a:r>
              <a:rPr lang="fa-IR" sz="2400" dirty="0">
                <a:solidFill>
                  <a:srgbClr val="222222"/>
                </a:solidFill>
                <a:latin typeface="dana"/>
                <a:cs typeface="B Homa" panose="00000400000000000000" pitchFamily="2" charset="-78"/>
              </a:rPr>
              <a:t>برنامه تایمر به صورت پیش فرض روی تمام گوشی‌های تلفن همراه وجود دارد. با استفاده تایمر می‌توانید مدت زمان استفاده از اینترنت را برای خود محدود کنید. همچنین برخی از روش‌های برنامه‌ریزی می‌تواند برای مدیریت زمان و ترک اعتیاد به فضای مجازی مناسب باشند.</a:t>
            </a:r>
            <a:endParaRPr lang="fa-IR" sz="2400" b="0" i="0" dirty="0">
              <a:solidFill>
                <a:srgbClr val="222222"/>
              </a:solidFill>
              <a:effectLst/>
              <a:latin typeface="dana"/>
              <a:cs typeface="B Homa" panose="00000400000000000000" pitchFamily="2" charset="-78"/>
            </a:endParaRPr>
          </a:p>
        </p:txBody>
      </p:sp>
      <p:sp>
        <p:nvSpPr>
          <p:cNvPr id="4" name="Rectangle 3"/>
          <p:cNvSpPr/>
          <p:nvPr/>
        </p:nvSpPr>
        <p:spPr>
          <a:xfrm>
            <a:off x="953589" y="4106388"/>
            <a:ext cx="10267406" cy="1938992"/>
          </a:xfrm>
          <a:prstGeom prst="rect">
            <a:avLst/>
          </a:prstGeom>
        </p:spPr>
        <p:txBody>
          <a:bodyPr wrap="square">
            <a:spAutoFit/>
          </a:bodyPr>
          <a:lstStyle/>
          <a:p>
            <a:pPr algn="r"/>
            <a:r>
              <a:rPr lang="fa-IR" sz="2400" b="1" dirty="0">
                <a:solidFill>
                  <a:schemeClr val="accent1">
                    <a:lumMod val="75000"/>
                  </a:schemeClr>
                </a:solidFill>
                <a:latin typeface="dana"/>
                <a:cs typeface="B Homa" panose="00000400000000000000" pitchFamily="2" charset="-78"/>
              </a:rPr>
              <a:t>انجام مدیتیشن</a:t>
            </a:r>
          </a:p>
          <a:p>
            <a:pPr algn="r"/>
            <a:r>
              <a:rPr lang="fa-IR" sz="2400" dirty="0">
                <a:solidFill>
                  <a:srgbClr val="222222"/>
                </a:solidFill>
                <a:latin typeface="dana"/>
                <a:cs typeface="B Homa" panose="00000400000000000000" pitchFamily="2" charset="-78"/>
              </a:rPr>
              <a:t>برای اینکه بتوانید بیشتر در لحظه بمانید و عوامل حواس پرتی را از خود دور کنید، باید مدیتیشن کنید. مدیتیشن روشی عالی برای رهایی از اعتیاد به فضای مجازی و اینترنت است. چرا که توجه شما را به زمان حال و اکنون معطوف می‌کند و باعث می‌شود تمرکز بیشتری برای انجام کارها داشته باشید.</a:t>
            </a:r>
            <a:endParaRPr lang="fa-IR" sz="2400" b="0" i="0" dirty="0">
              <a:solidFill>
                <a:srgbClr val="222222"/>
              </a:solidFill>
              <a:effectLst/>
              <a:latin typeface="dana"/>
              <a:cs typeface="B Homa" panose="00000400000000000000" pitchFamily="2" charset="-78"/>
            </a:endParaRPr>
          </a:p>
        </p:txBody>
      </p:sp>
    </p:spTree>
    <p:extLst>
      <p:ext uri="{BB962C8B-B14F-4D97-AF65-F5344CB8AC3E}">
        <p14:creationId xmlns:p14="http://schemas.microsoft.com/office/powerpoint/2010/main" val="2931603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023" y="1443841"/>
            <a:ext cx="10580914" cy="4154984"/>
          </a:xfrm>
          <a:prstGeom prst="rect">
            <a:avLst/>
          </a:prstGeom>
        </p:spPr>
        <p:txBody>
          <a:bodyPr wrap="square">
            <a:spAutoFit/>
          </a:bodyPr>
          <a:lstStyle/>
          <a:p>
            <a:pPr algn="r"/>
            <a:r>
              <a:rPr lang="fa-IR" sz="2400" b="1" dirty="0">
                <a:solidFill>
                  <a:schemeClr val="accent1">
                    <a:lumMod val="75000"/>
                  </a:schemeClr>
                </a:solidFill>
                <a:latin typeface="dana"/>
                <a:cs typeface="B Homa" panose="00000400000000000000" pitchFamily="2" charset="-78"/>
              </a:rPr>
              <a:t>قطع کردن اعلان‌ها</a:t>
            </a:r>
          </a:p>
          <a:p>
            <a:pPr algn="r"/>
            <a:r>
              <a:rPr lang="fa-IR" sz="2400" dirty="0">
                <a:solidFill>
                  <a:srgbClr val="222222"/>
                </a:solidFill>
                <a:latin typeface="dana"/>
                <a:cs typeface="B Homa" panose="00000400000000000000" pitchFamily="2" charset="-78"/>
              </a:rPr>
              <a:t>اعلان‌های تلفن همراه ما را صدا می‌زنند و ما با دیدن یک اعلان، ممکن است ساعت‌ها درگیر گشتن در فضای مجازی بشویم. بنابراین پیشنهاد می‌کنیم که اعلان‌های تلفن همراه خود را قطع کنید و از این جهت زمان بیشتری را برای انجام کارهای مهم روزانه بخرید. قطع کردن اعلان‌ها باعث می‌شود که به مرور، استفاده از گوشی را فراموش کنید و از این نظر راهکاری عالی برای ترک اعتیاد به اینترنت است</a:t>
            </a:r>
            <a:r>
              <a:rPr lang="fa-IR" sz="2400" dirty="0" smtClean="0">
                <a:solidFill>
                  <a:srgbClr val="222222"/>
                </a:solidFill>
                <a:latin typeface="dana"/>
                <a:cs typeface="B Homa" panose="00000400000000000000" pitchFamily="2" charset="-78"/>
              </a:rPr>
              <a:t>.</a:t>
            </a:r>
          </a:p>
          <a:p>
            <a:pPr algn="r"/>
            <a:endParaRPr lang="fa-IR" sz="2400" dirty="0">
              <a:solidFill>
                <a:srgbClr val="222222"/>
              </a:solidFill>
              <a:latin typeface="dana"/>
              <a:cs typeface="B Homa" panose="00000400000000000000" pitchFamily="2" charset="-78"/>
            </a:endParaRPr>
          </a:p>
          <a:p>
            <a:pPr algn="r"/>
            <a:r>
              <a:rPr lang="fa-IR" sz="2400" b="1" dirty="0">
                <a:solidFill>
                  <a:schemeClr val="accent1">
                    <a:lumMod val="75000"/>
                  </a:schemeClr>
                </a:solidFill>
                <a:latin typeface="dana"/>
                <a:cs typeface="B Homa" panose="00000400000000000000" pitchFamily="2" charset="-78"/>
              </a:rPr>
              <a:t>کمک گرفتن از مشاور</a:t>
            </a:r>
          </a:p>
          <a:p>
            <a:pPr algn="r"/>
            <a:r>
              <a:rPr lang="fa-IR" sz="2400" dirty="0">
                <a:solidFill>
                  <a:srgbClr val="222222"/>
                </a:solidFill>
                <a:latin typeface="dana"/>
                <a:cs typeface="B Homa" panose="00000400000000000000" pitchFamily="2" charset="-78"/>
              </a:rPr>
              <a:t>اگر می‌بینید که اعتیاد به فضای مجازی زندگی شما را مختل کرده است، بهتر است با یک مشاور مجرب مشورت داشته باشید. مشاور با در نظر گرفتن محدودیت‌ها و امکانات شما، روشی درست برای برنامه‌ریزی کارها و ترک اعتیاد به اینترنت را به شما ارائه می‌دهد.</a:t>
            </a:r>
            <a:endParaRPr lang="fa-IR" sz="2400" b="0" i="0" dirty="0">
              <a:solidFill>
                <a:srgbClr val="222222"/>
              </a:solidFill>
              <a:effectLst/>
              <a:latin typeface="dana"/>
              <a:cs typeface="B Homa" panose="00000400000000000000" pitchFamily="2" charset="-78"/>
            </a:endParaRPr>
          </a:p>
        </p:txBody>
      </p:sp>
    </p:spTree>
    <p:extLst>
      <p:ext uri="{BB962C8B-B14F-4D97-AF65-F5344CB8AC3E}">
        <p14:creationId xmlns:p14="http://schemas.microsoft.com/office/powerpoint/2010/main" val="3600923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578" y="2904203"/>
            <a:ext cx="10920547" cy="1384995"/>
          </a:xfrm>
          <a:prstGeom prst="rect">
            <a:avLst/>
          </a:prstGeom>
        </p:spPr>
        <p:txBody>
          <a:bodyPr wrap="square">
            <a:spAutoFit/>
          </a:bodyPr>
          <a:lstStyle/>
          <a:p>
            <a:pPr algn="r"/>
            <a:r>
              <a:rPr lang="fa-IR" sz="2800" dirty="0">
                <a:solidFill>
                  <a:srgbClr val="E1491F"/>
                </a:solidFill>
                <a:latin typeface="iransans" panose="02040503050201020203" pitchFamily="18" charset="-78"/>
                <a:cs typeface="B Homa" panose="00000400000000000000" pitchFamily="2" charset="-78"/>
              </a:rPr>
              <a:t>اگر استفاده از فضای مجازی در خانواده و حتی جامعه کنترل نشود می توان سبب از بین رفتن حریم ها، ایجاد مشکلات جدی برای خانواده ها مثل طلاق، کم شدن میزان گفتگو و مشورت در خانواده  و…. گردد</a:t>
            </a:r>
            <a:r>
              <a:rPr lang="fa-IR" sz="2800" dirty="0" smtClean="0">
                <a:solidFill>
                  <a:srgbClr val="E1491F"/>
                </a:solidFill>
                <a:latin typeface="iransans" panose="02040503050201020203" pitchFamily="18" charset="-78"/>
                <a:cs typeface="B Homa" panose="00000400000000000000" pitchFamily="2" charset="-78"/>
              </a:rPr>
              <a:t>.</a:t>
            </a:r>
            <a:endParaRPr lang="fa-IR" sz="2800" dirty="0">
              <a:solidFill>
                <a:srgbClr val="E1491F"/>
              </a:solidFill>
              <a:latin typeface="iransans" panose="02040503050201020203" pitchFamily="18" charset="-78"/>
              <a:cs typeface="B Homa" panose="00000400000000000000" pitchFamily="2" charset="-78"/>
            </a:endParaRPr>
          </a:p>
        </p:txBody>
      </p:sp>
    </p:spTree>
    <p:extLst>
      <p:ext uri="{BB962C8B-B14F-4D97-AF65-F5344CB8AC3E}">
        <p14:creationId xmlns:p14="http://schemas.microsoft.com/office/powerpoint/2010/main" val="235000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966" y="1540639"/>
            <a:ext cx="8956766" cy="3785652"/>
          </a:xfrm>
          <a:prstGeom prst="rect">
            <a:avLst/>
          </a:prstGeom>
        </p:spPr>
        <p:txBody>
          <a:bodyPr wrap="square">
            <a:spAutoFit/>
          </a:bodyPr>
          <a:lstStyle/>
          <a:p>
            <a:pPr algn="r"/>
            <a:r>
              <a:rPr lang="fa-IR" sz="2400" dirty="0">
                <a:solidFill>
                  <a:srgbClr val="636363"/>
                </a:solidFill>
                <a:latin typeface="iransans" panose="02040503050201020203" pitchFamily="18" charset="-78"/>
                <a:cs typeface="B Homa" panose="00000400000000000000" pitchFamily="2" charset="-78"/>
              </a:rPr>
              <a:t>در </a:t>
            </a:r>
            <a:r>
              <a:rPr lang="fa-IR" sz="2400" dirty="0" smtClean="0">
                <a:solidFill>
                  <a:srgbClr val="636363"/>
                </a:solidFill>
                <a:latin typeface="iransans" panose="02040503050201020203" pitchFamily="18" charset="-78"/>
                <a:cs typeface="B Homa" panose="00000400000000000000" pitchFamily="2" charset="-78"/>
              </a:rPr>
              <a:t>پایان برای </a:t>
            </a:r>
            <a:r>
              <a:rPr lang="fa-IR" sz="2400" dirty="0">
                <a:solidFill>
                  <a:srgbClr val="636363"/>
                </a:solidFill>
                <a:latin typeface="iransans" panose="02040503050201020203" pitchFamily="18" charset="-78"/>
                <a:cs typeface="B Homa" panose="00000400000000000000" pitchFamily="2" charset="-78"/>
              </a:rPr>
              <a:t>اینکه میزان کیفیت و کمیت در بین اعضای خانواده افزایش داشته باشد لازم است تا :</a:t>
            </a:r>
          </a:p>
          <a:p>
            <a:pPr algn="r">
              <a:buFont typeface="Arial" panose="020B0604020202020204" pitchFamily="34" charset="0"/>
              <a:buChar char="•"/>
            </a:pPr>
            <a:r>
              <a:rPr lang="fa-IR" sz="2400" dirty="0">
                <a:solidFill>
                  <a:srgbClr val="171717"/>
                </a:solidFill>
                <a:latin typeface="iransans" panose="02040503050201020203" pitchFamily="18" charset="-78"/>
                <a:cs typeface="B Homa" panose="00000400000000000000" pitchFamily="2" charset="-78"/>
              </a:rPr>
              <a:t>به صحبت های یکدیگر مشتاقانه گوش داد</a:t>
            </a:r>
          </a:p>
          <a:p>
            <a:pPr algn="r">
              <a:buFont typeface="Arial" panose="020B0604020202020204" pitchFamily="34" charset="0"/>
              <a:buChar char="•"/>
            </a:pPr>
            <a:r>
              <a:rPr lang="fa-IR" sz="2400" dirty="0">
                <a:solidFill>
                  <a:srgbClr val="171717"/>
                </a:solidFill>
                <a:latin typeface="iransans" panose="02040503050201020203" pitchFamily="18" charset="-78"/>
                <a:cs typeface="B Homa" panose="00000400000000000000" pitchFamily="2" charset="-78"/>
              </a:rPr>
              <a:t>برای صمیمی شدن ارتباط خانواده میتوان از فضای مجازی در قالب گروه های خانوادگی استفاده کرد</a:t>
            </a:r>
          </a:p>
          <a:p>
            <a:pPr algn="r">
              <a:buFont typeface="Arial" panose="020B0604020202020204" pitchFamily="34" charset="0"/>
              <a:buChar char="•"/>
            </a:pPr>
            <a:r>
              <a:rPr lang="fa-IR" sz="2400" dirty="0">
                <a:solidFill>
                  <a:srgbClr val="171717"/>
                </a:solidFill>
                <a:latin typeface="iransans" panose="02040503050201020203" pitchFamily="18" charset="-78"/>
                <a:cs typeface="B Homa" panose="00000400000000000000" pitchFamily="2" charset="-78"/>
              </a:rPr>
              <a:t>از صحبت های تحقیر آمیز و ملامت گرا خودداری کرد</a:t>
            </a:r>
          </a:p>
          <a:p>
            <a:pPr algn="r">
              <a:buFont typeface="Arial" panose="020B0604020202020204" pitchFamily="34" charset="0"/>
              <a:buChar char="•"/>
            </a:pPr>
            <a:r>
              <a:rPr lang="fa-IR" sz="2400" dirty="0">
                <a:solidFill>
                  <a:srgbClr val="171717"/>
                </a:solidFill>
                <a:latin typeface="iransans" panose="02040503050201020203" pitchFamily="18" charset="-78"/>
                <a:cs typeface="B Homa" panose="00000400000000000000" pitchFamily="2" charset="-78"/>
              </a:rPr>
              <a:t>از علایق و نیازهای یکدیگر مطلع شد</a:t>
            </a:r>
          </a:p>
          <a:p>
            <a:pPr algn="r">
              <a:buFont typeface="Arial" panose="020B0604020202020204" pitchFamily="34" charset="0"/>
              <a:buChar char="•"/>
            </a:pPr>
            <a:r>
              <a:rPr lang="fa-IR" sz="2400" dirty="0">
                <a:solidFill>
                  <a:srgbClr val="171717"/>
                </a:solidFill>
                <a:latin typeface="iransans" panose="02040503050201020203" pitchFamily="18" charset="-78"/>
                <a:cs typeface="B Homa" panose="00000400000000000000" pitchFamily="2" charset="-78"/>
              </a:rPr>
              <a:t>قدم های اساسی در فرهنگ سازی استفاده از فضای مجازی صورت بگیرد</a:t>
            </a:r>
          </a:p>
          <a:p>
            <a:pPr algn="r">
              <a:buFont typeface="Arial" panose="020B0604020202020204" pitchFamily="34" charset="0"/>
              <a:buChar char="•"/>
            </a:pPr>
            <a:r>
              <a:rPr lang="fa-IR" sz="2400" dirty="0">
                <a:solidFill>
                  <a:srgbClr val="171717"/>
                </a:solidFill>
                <a:latin typeface="iransans" panose="02040503050201020203" pitchFamily="18" charset="-78"/>
                <a:cs typeface="B Homa" panose="00000400000000000000" pitchFamily="2" charset="-78"/>
              </a:rPr>
              <a:t>مشورت خواهی و نظر خواهی از همه ی اعضای خانواده</a:t>
            </a:r>
          </a:p>
          <a:p>
            <a:pPr algn="r">
              <a:buFont typeface="Arial" panose="020B0604020202020204" pitchFamily="34" charset="0"/>
              <a:buChar char="•"/>
            </a:pPr>
            <a:r>
              <a:rPr lang="fa-IR" sz="2400" dirty="0">
                <a:solidFill>
                  <a:srgbClr val="171717"/>
                </a:solidFill>
                <a:latin typeface="iransans" panose="02040503050201020203" pitchFamily="18" charset="-78"/>
                <a:cs typeface="B Homa" panose="00000400000000000000" pitchFamily="2" charset="-78"/>
              </a:rPr>
              <a:t>سپری کردن زمان های تفریح با خانواده در فضای خارج از خانه</a:t>
            </a:r>
          </a:p>
        </p:txBody>
      </p:sp>
    </p:spTree>
    <p:extLst>
      <p:ext uri="{BB962C8B-B14F-4D97-AF65-F5344CB8AC3E}">
        <p14:creationId xmlns:p14="http://schemas.microsoft.com/office/powerpoint/2010/main" val="21347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8192" y="2961947"/>
            <a:ext cx="5921814" cy="1015663"/>
          </a:xfrm>
          <a:prstGeom prst="rect">
            <a:avLst/>
          </a:prstGeom>
        </p:spPr>
        <p:txBody>
          <a:bodyPr wrap="none">
            <a:spAutoFit/>
          </a:bodyPr>
          <a:lstStyle/>
          <a:p>
            <a:r>
              <a:rPr lang="fa-IR" sz="2400" b="1" dirty="0" smtClean="0">
                <a:solidFill>
                  <a:srgbClr val="00B0F0"/>
                </a:solidFill>
              </a:rPr>
              <a:t>کارگاه هم اندیشی محور مناظرات علمی</a:t>
            </a:r>
          </a:p>
          <a:p>
            <a:endParaRPr lang="fa-IR" dirty="0"/>
          </a:p>
          <a:p>
            <a:pPr algn="ctr"/>
            <a:r>
              <a:rPr lang="fa-IR" dirty="0" smtClean="0"/>
              <a:t>مدرس:مریم </a:t>
            </a:r>
            <a:r>
              <a:rPr lang="fa-IR" dirty="0"/>
              <a:t>لامع</a:t>
            </a:r>
            <a:endParaRPr lang="en-US" dirty="0"/>
          </a:p>
        </p:txBody>
      </p:sp>
    </p:spTree>
    <p:extLst>
      <p:ext uri="{BB962C8B-B14F-4D97-AF65-F5344CB8AC3E}">
        <p14:creationId xmlns:p14="http://schemas.microsoft.com/office/powerpoint/2010/main" val="1821562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solidFill>
                  <a:srgbClr val="C00000"/>
                </a:solidFill>
              </a:rPr>
              <a:t>تاثیر فضای مجازی بر کاهش </a:t>
            </a:r>
            <a:r>
              <a:rPr lang="fa-IR" sz="3600" b="1" dirty="0" smtClean="0">
                <a:solidFill>
                  <a:srgbClr val="C00000"/>
                </a:solidFill>
              </a:rPr>
              <a:t>میل به کتاب و کتابخوانی در میان دانش آموزان</a:t>
            </a:r>
            <a:endParaRPr lang="en-US" sz="3600" b="1" dirty="0"/>
          </a:p>
        </p:txBody>
      </p:sp>
      <p:pic>
        <p:nvPicPr>
          <p:cNvPr id="5" name="Content Placeholder 4"/>
          <p:cNvPicPr>
            <a:picLocks noGrp="1" noChangeAspect="1"/>
          </p:cNvPicPr>
          <p:nvPr>
            <p:ph idx="1"/>
          </p:nvPr>
        </p:nvPicPr>
        <p:blipFill>
          <a:blip r:embed="rId2"/>
          <a:stretch>
            <a:fillRect/>
          </a:stretch>
        </p:blipFill>
        <p:spPr>
          <a:xfrm>
            <a:off x="1788802" y="2155246"/>
            <a:ext cx="8614395" cy="3828620"/>
          </a:xfrm>
          <a:prstGeom prst="rect">
            <a:avLst/>
          </a:prstGeom>
        </p:spPr>
      </p:pic>
    </p:spTree>
    <p:extLst>
      <p:ext uri="{BB962C8B-B14F-4D97-AF65-F5344CB8AC3E}">
        <p14:creationId xmlns:p14="http://schemas.microsoft.com/office/powerpoint/2010/main" val="82891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850821"/>
            <a:ext cx="10816046" cy="4832092"/>
          </a:xfrm>
          <a:prstGeom prst="rect">
            <a:avLst/>
          </a:prstGeom>
        </p:spPr>
        <p:txBody>
          <a:bodyPr wrap="square">
            <a:spAutoFit/>
          </a:bodyPr>
          <a:lstStyle/>
          <a:p>
            <a:pPr algn="r"/>
            <a:r>
              <a:rPr lang="fa-IR" dirty="0">
                <a:solidFill>
                  <a:srgbClr val="333333"/>
                </a:solidFill>
                <a:latin typeface="Tahoma" panose="020B0604030504040204" pitchFamily="34" charset="0"/>
              </a:rPr>
              <a:t> </a:t>
            </a:r>
            <a:r>
              <a:rPr lang="fa-IR" sz="2800" dirty="0">
                <a:solidFill>
                  <a:srgbClr val="E1491F"/>
                </a:solidFill>
                <a:latin typeface="Tahoma" panose="020B0604030504040204" pitchFamily="34" charset="0"/>
              </a:rPr>
              <a:t>ظهور تکنولوژی و گسترش فضاهای مجازی در عصر حاضر، همواره موافقین و مخالفین زیادی به همراه دارد. از زمانی که اینترنت وارد زندگی انسان ها شده است، دگرگونی عمیق و اساسی در بخش های مختلف زندگی جوامع بشری ایجاد کرده است. عده ای بازتاب این تغییرات را مثبت و در راستای پیدایش و تکامل آرمان های انسانی می دانند و عده ای نیز این فضا را نوعی تغییر به سمت روزمرگی و زوال فرهنگی می پندارند. هنوز روزگار چندانی از عمر فضاهای مجازی نمی گذرد که توانسته جایگاه و نقش مهمی در تعاملات فرهنگی به خود اختصاص دهد. در حال حاضر کاربران فضای مجازی زمان زیادی را برای استفاده از فضای مجازی و مرور مطالب در صفحات وب اختصاص می دهند، اما براستی این زمان زیاد برای مرور مطالب می تواند جای فرهنگ کتاب و کتابخوانی را در جامعه </a:t>
            </a:r>
            <a:r>
              <a:rPr lang="fa-IR" sz="2800" dirty="0" smtClean="0">
                <a:solidFill>
                  <a:srgbClr val="E1491F"/>
                </a:solidFill>
                <a:latin typeface="Tahoma" panose="020B0604030504040204" pitchFamily="34" charset="0"/>
              </a:rPr>
              <a:t>بگیرد؟</a:t>
            </a:r>
            <a:endParaRPr lang="en-US" sz="2800" dirty="0">
              <a:solidFill>
                <a:srgbClr val="E1491F"/>
              </a:solidFill>
            </a:endParaRPr>
          </a:p>
        </p:txBody>
      </p:sp>
    </p:spTree>
    <p:extLst>
      <p:ext uri="{BB962C8B-B14F-4D97-AF65-F5344CB8AC3E}">
        <p14:creationId xmlns:p14="http://schemas.microsoft.com/office/powerpoint/2010/main" val="426609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645" y="1443841"/>
            <a:ext cx="9862457" cy="3785652"/>
          </a:xfrm>
          <a:prstGeom prst="rect">
            <a:avLst/>
          </a:prstGeom>
        </p:spPr>
        <p:txBody>
          <a:bodyPr wrap="square">
            <a:spAutoFit/>
          </a:bodyPr>
          <a:lstStyle/>
          <a:p>
            <a:pPr algn="r"/>
            <a:r>
              <a:rPr lang="fa-IR" sz="2000" dirty="0" smtClean="0">
                <a:solidFill>
                  <a:srgbClr val="C00000"/>
                </a:solidFill>
                <a:latin typeface="IRANSans" panose="02040503050201020203" pitchFamily="18" charset="-78"/>
                <a:cs typeface="+mj-cs"/>
              </a:rPr>
              <a:t>فضای </a:t>
            </a:r>
            <a:r>
              <a:rPr lang="fa-IR" sz="2000" dirty="0">
                <a:solidFill>
                  <a:srgbClr val="C00000"/>
                </a:solidFill>
                <a:latin typeface="IRANSans" panose="02040503050201020203" pitchFamily="18" charset="-78"/>
                <a:cs typeface="+mj-cs"/>
              </a:rPr>
              <a:t>مجازی را با همۀ مختصات تازه‌ ، با همه جذابیت ها و ویژگی های مثبتی که دارد  و تغییرات گسترده‌ای که ایجاد کرده است، دیگر نه می‌توان کاملاً آن را کنار گذاشت و نه می‌توان به راحتی از آسیب‌هایش در امان </a:t>
            </a:r>
            <a:r>
              <a:rPr lang="fa-IR" sz="2000" dirty="0" smtClean="0">
                <a:solidFill>
                  <a:srgbClr val="C00000"/>
                </a:solidFill>
                <a:latin typeface="IRANSans" panose="02040503050201020203" pitchFamily="18" charset="-78"/>
                <a:cs typeface="+mj-cs"/>
              </a:rPr>
              <a:t>بود اما </a:t>
            </a:r>
            <a:r>
              <a:rPr lang="fa-IR" sz="2000" dirty="0">
                <a:solidFill>
                  <a:srgbClr val="C00000"/>
                </a:solidFill>
                <a:latin typeface="IRANSans" panose="02040503050201020203" pitchFamily="18" charset="-78"/>
                <a:cs typeface="+mj-cs"/>
              </a:rPr>
              <a:t>ما باید سواد استفاده از این بستر را داشته باشیم و بتوانیم در مواجهه با این عرصه، هوشمندانه و مسئولانه برخورد کنیم</a:t>
            </a:r>
            <a:r>
              <a:rPr lang="fa-IR" sz="2000" dirty="0" smtClean="0">
                <a:solidFill>
                  <a:srgbClr val="C00000"/>
                </a:solidFill>
                <a:latin typeface="IRANSans" panose="02040503050201020203" pitchFamily="18" charset="-78"/>
                <a:cs typeface="+mj-cs"/>
              </a:rPr>
              <a:t>.</a:t>
            </a:r>
          </a:p>
          <a:p>
            <a:pPr algn="r"/>
            <a:endParaRPr lang="fa-IR" sz="2000" dirty="0">
              <a:solidFill>
                <a:srgbClr val="333333"/>
              </a:solidFill>
              <a:latin typeface="IRANSans" panose="02040503050201020203" pitchFamily="18" charset="-78"/>
              <a:cs typeface="+mj-cs"/>
            </a:endParaRPr>
          </a:p>
          <a:p>
            <a:pPr algn="r"/>
            <a:r>
              <a:rPr lang="fa-IR" sz="2000" dirty="0" smtClean="0">
                <a:solidFill>
                  <a:schemeClr val="accent2">
                    <a:lumMod val="75000"/>
                  </a:schemeClr>
                </a:solidFill>
                <a:latin typeface="IRANSans" panose="02040503050201020203" pitchFamily="18" charset="-78"/>
                <a:cs typeface="+mj-cs"/>
              </a:rPr>
              <a:t>فضای </a:t>
            </a:r>
            <a:r>
              <a:rPr lang="fa-IR" sz="2000" dirty="0">
                <a:solidFill>
                  <a:schemeClr val="accent2">
                    <a:lumMod val="75000"/>
                  </a:schemeClr>
                </a:solidFill>
                <a:latin typeface="IRANSans" panose="02040503050201020203" pitchFamily="18" charset="-78"/>
                <a:cs typeface="+mj-cs"/>
              </a:rPr>
              <a:t>مجازی هم فرصت است هم تهدید </a:t>
            </a:r>
            <a:r>
              <a:rPr lang="fa-IR" sz="2000" dirty="0" smtClean="0">
                <a:solidFill>
                  <a:schemeClr val="accent2">
                    <a:lumMod val="75000"/>
                  </a:schemeClr>
                </a:solidFill>
                <a:latin typeface="IRANSans" panose="02040503050201020203" pitchFamily="18" charset="-78"/>
                <a:cs typeface="+mj-cs"/>
              </a:rPr>
              <a:t>وقتی </a:t>
            </a:r>
            <a:r>
              <a:rPr lang="fa-IR" sz="2000" dirty="0">
                <a:solidFill>
                  <a:schemeClr val="accent2">
                    <a:lumMod val="75000"/>
                  </a:schemeClr>
                </a:solidFill>
                <a:latin typeface="IRANSans" panose="02040503050201020203" pitchFamily="18" charset="-78"/>
                <a:cs typeface="+mj-cs"/>
              </a:rPr>
              <a:t>به فرصت‌های فضای مجازی نگاه می‌کنیم، به سهولت درمی‌یابیم چقدر جای این فناوری در زندگی انسان‌ها خالی بود، نباید صرفاً منفعلانه برخورد کنیم؛ باید ضمن صیانت و محافظت از آنچه می‌تواند از ما بگیرد از فرصتهای این فضا استفاده کنیم. </a:t>
            </a:r>
            <a:endParaRPr lang="fa-IR" sz="2000" dirty="0" smtClean="0">
              <a:solidFill>
                <a:schemeClr val="accent2">
                  <a:lumMod val="75000"/>
                </a:schemeClr>
              </a:solidFill>
              <a:latin typeface="IRANSans" panose="02040503050201020203" pitchFamily="18" charset="-78"/>
              <a:cs typeface="+mj-cs"/>
            </a:endParaRPr>
          </a:p>
          <a:p>
            <a:pPr algn="r"/>
            <a:endParaRPr lang="fa-IR" sz="2000" b="0" i="0" dirty="0">
              <a:solidFill>
                <a:srgbClr val="333333"/>
              </a:solidFill>
              <a:effectLst/>
              <a:latin typeface="IRANSans" panose="02040503050201020203" pitchFamily="18" charset="-78"/>
              <a:cs typeface="+mj-cs"/>
            </a:endParaRPr>
          </a:p>
          <a:p>
            <a:pPr algn="r"/>
            <a:r>
              <a:rPr lang="fa-IR" sz="2000" dirty="0" smtClean="0">
                <a:solidFill>
                  <a:srgbClr val="00B050"/>
                </a:solidFill>
                <a:cs typeface="+mj-cs"/>
              </a:rPr>
              <a:t>این‌که بگوییم </a:t>
            </a:r>
            <a:r>
              <a:rPr lang="fa-IR" sz="2000" dirty="0">
                <a:solidFill>
                  <a:srgbClr val="00B050"/>
                </a:solidFill>
                <a:cs typeface="+mj-cs"/>
              </a:rPr>
              <a:t>به طور مطلق فضای مجازی باعث افزایش یا کاهش میزان مطالعه شده است بدون بررسی و تحقیق علمی و بی پایه سخن گفته ایم  و این سخن نادرستی است.</a:t>
            </a:r>
            <a:endParaRPr lang="fa-IR" sz="2000" b="0" i="0" dirty="0">
              <a:solidFill>
                <a:srgbClr val="00B050"/>
              </a:solidFill>
              <a:effectLst/>
              <a:latin typeface="IRANSans" panose="02040503050201020203" pitchFamily="18" charset="-78"/>
              <a:cs typeface="+mj-cs"/>
            </a:endParaRPr>
          </a:p>
        </p:txBody>
      </p:sp>
    </p:spTree>
    <p:extLst>
      <p:ext uri="{BB962C8B-B14F-4D97-AF65-F5344CB8AC3E}">
        <p14:creationId xmlns:p14="http://schemas.microsoft.com/office/powerpoint/2010/main" val="4078130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solidFill>
                  <a:srgbClr val="C00000"/>
                </a:solidFill>
              </a:rPr>
              <a:t>تاثير استفاده بي رويه از فضاي مجازي بر فرهنگ مطالعه</a:t>
            </a:r>
            <a:endParaRPr lang="en-US" sz="3600" b="1" dirty="0">
              <a:solidFill>
                <a:srgbClr val="C00000"/>
              </a:solidFill>
            </a:endParaRPr>
          </a:p>
        </p:txBody>
      </p:sp>
      <p:sp>
        <p:nvSpPr>
          <p:cNvPr id="3" name="Rectangle 2"/>
          <p:cNvSpPr/>
          <p:nvPr/>
        </p:nvSpPr>
        <p:spPr>
          <a:xfrm>
            <a:off x="1066799" y="2274838"/>
            <a:ext cx="9866811" cy="2308324"/>
          </a:xfrm>
          <a:prstGeom prst="rect">
            <a:avLst/>
          </a:prstGeom>
        </p:spPr>
        <p:txBody>
          <a:bodyPr wrap="square">
            <a:spAutoFit/>
          </a:bodyPr>
          <a:lstStyle/>
          <a:p>
            <a:pPr algn="r"/>
            <a:r>
              <a:rPr lang="fa-IR" sz="2400" dirty="0" smtClean="0">
                <a:solidFill>
                  <a:srgbClr val="212529"/>
                </a:solidFill>
                <a:latin typeface="iran-sans-web"/>
              </a:rPr>
              <a:t>استفاده </a:t>
            </a:r>
            <a:r>
              <a:rPr lang="fa-IR" sz="2400" dirty="0">
                <a:solidFill>
                  <a:srgbClr val="212529"/>
                </a:solidFill>
                <a:latin typeface="iran-sans-web"/>
              </a:rPr>
              <a:t>بي رويه از فضاي اجتماعي به يك عادت فراگير در بين تمام نسل ها تبديل شده به طوري كه نمي توان لحظه اي از آن غافل شد.</a:t>
            </a:r>
            <a:r>
              <a:rPr lang="fa-IR" sz="2400" dirty="0"/>
              <a:t/>
            </a:r>
            <a:br>
              <a:rPr lang="fa-IR" sz="2400" dirty="0"/>
            </a:br>
            <a:r>
              <a:rPr lang="fa-IR" sz="2400" dirty="0" smtClean="0">
                <a:solidFill>
                  <a:srgbClr val="212529"/>
                </a:solidFill>
                <a:latin typeface="iran-sans-web"/>
              </a:rPr>
              <a:t>البته </a:t>
            </a:r>
            <a:r>
              <a:rPr lang="fa-IR" sz="2400" dirty="0">
                <a:solidFill>
                  <a:srgbClr val="212529"/>
                </a:solidFill>
                <a:latin typeface="iran-sans-web"/>
              </a:rPr>
              <a:t>امروزه حتي با استفاده از اين ابزار ارتباطي انجام بسياري از امور درسي دانشجويان نيز امكان پذير شده و مي توان خيلي از كتاب هاي درسي و غيردرسي را بدون نياز به مراجعه به كتابفروشي ها مطالعه كرد اما در اين خصوص نيز خيلي از نوجوانان و جوانان تنبلي مي كنند.</a:t>
            </a:r>
            <a:endParaRPr lang="en-US" sz="2400" dirty="0"/>
          </a:p>
        </p:txBody>
      </p:sp>
      <p:pic>
        <p:nvPicPr>
          <p:cNvPr id="4" name="Picture 3"/>
          <p:cNvPicPr>
            <a:picLocks noChangeAspect="1"/>
          </p:cNvPicPr>
          <p:nvPr/>
        </p:nvPicPr>
        <p:blipFill>
          <a:blip r:embed="rId2"/>
          <a:stretch>
            <a:fillRect/>
          </a:stretch>
        </p:blipFill>
        <p:spPr>
          <a:xfrm>
            <a:off x="1066799" y="4261348"/>
            <a:ext cx="2390775" cy="1914525"/>
          </a:xfrm>
          <a:prstGeom prst="rect">
            <a:avLst/>
          </a:prstGeom>
        </p:spPr>
      </p:pic>
    </p:spTree>
    <p:extLst>
      <p:ext uri="{BB962C8B-B14F-4D97-AF65-F5344CB8AC3E}">
        <p14:creationId xmlns:p14="http://schemas.microsoft.com/office/powerpoint/2010/main" val="521588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000" b="1" dirty="0">
                <a:solidFill>
                  <a:srgbClr val="C00000"/>
                </a:solidFill>
              </a:rPr>
              <a:t>فضاي مجازي و كتابخواني، هم تهديد و هم فرصت</a:t>
            </a:r>
            <a:r>
              <a:rPr lang="fa-IR" dirty="0"/>
              <a:t/>
            </a:r>
            <a:br>
              <a:rPr lang="fa-IR" dirty="0"/>
            </a:br>
            <a:endParaRPr lang="en-US" dirty="0"/>
          </a:p>
        </p:txBody>
      </p:sp>
      <p:sp>
        <p:nvSpPr>
          <p:cNvPr id="3" name="Rectangle 2"/>
          <p:cNvSpPr/>
          <p:nvPr/>
        </p:nvSpPr>
        <p:spPr>
          <a:xfrm>
            <a:off x="5443265" y="1509322"/>
            <a:ext cx="5681935" cy="2431435"/>
          </a:xfrm>
          <a:prstGeom prst="rect">
            <a:avLst/>
          </a:prstGeom>
        </p:spPr>
        <p:txBody>
          <a:bodyPr wrap="square">
            <a:spAutoFit/>
          </a:bodyPr>
          <a:lstStyle/>
          <a:p>
            <a:pPr algn="r"/>
            <a:r>
              <a:rPr lang="fa-IR" sz="2400" dirty="0" smtClean="0">
                <a:solidFill>
                  <a:srgbClr val="7030A0"/>
                </a:solidFill>
              </a:rPr>
              <a:t>اگر </a:t>
            </a:r>
            <a:r>
              <a:rPr lang="fa-IR" sz="2400" dirty="0">
                <a:solidFill>
                  <a:srgbClr val="7030A0"/>
                </a:solidFill>
              </a:rPr>
              <a:t>به شيوه درست و منطقي از اين فضا براي ترويج فرهنگ مطالعه و گرايش به سمت كتاب و معرفي كتاب هاي مختلف استفاده كنيم اين فضا فرصت است</a:t>
            </a:r>
            <a:r>
              <a:rPr lang="fa-IR" sz="2400" dirty="0" smtClean="0">
                <a:solidFill>
                  <a:srgbClr val="7030A0"/>
                </a:solidFill>
              </a:rPr>
              <a:t>.</a:t>
            </a:r>
          </a:p>
          <a:p>
            <a:pPr algn="r"/>
            <a:r>
              <a:rPr lang="fa-IR" sz="2800" dirty="0"/>
              <a:t/>
            </a:r>
            <a:br>
              <a:rPr lang="fa-IR" sz="2800" dirty="0"/>
            </a:br>
            <a:endParaRPr lang="en-US" sz="2800" dirty="0">
              <a:solidFill>
                <a:srgbClr val="FF0000"/>
              </a:solidFill>
            </a:endParaRPr>
          </a:p>
        </p:txBody>
      </p:sp>
      <p:sp>
        <p:nvSpPr>
          <p:cNvPr id="5" name="Rectangle 4"/>
          <p:cNvSpPr/>
          <p:nvPr/>
        </p:nvSpPr>
        <p:spPr>
          <a:xfrm>
            <a:off x="4946876" y="4239624"/>
            <a:ext cx="5777729" cy="1938992"/>
          </a:xfrm>
          <a:prstGeom prst="rect">
            <a:avLst/>
          </a:prstGeom>
        </p:spPr>
        <p:txBody>
          <a:bodyPr wrap="square">
            <a:spAutoFit/>
          </a:bodyPr>
          <a:lstStyle/>
          <a:p>
            <a:pPr algn="r"/>
            <a:r>
              <a:rPr lang="fa-IR" sz="2400" dirty="0">
                <a:solidFill>
                  <a:srgbClr val="FF0000"/>
                </a:solidFill>
              </a:rPr>
              <a:t>اما اگر از اين فرصت براي ترويج فرهنگ كتاب خواني و مطالعه استفاده نكرده و به جاي خواندن كتاب به اموري كه بيشتر هدر دادن وقت است بپردازيم بايد از اين فضا به عنوان يك تهديد ياد كنيم.</a:t>
            </a:r>
            <a:endParaRPr lang="en-US" sz="2400" dirty="0">
              <a:solidFill>
                <a:srgbClr val="FF0000"/>
              </a:solidFill>
            </a:endParaRPr>
          </a:p>
        </p:txBody>
      </p:sp>
      <p:pic>
        <p:nvPicPr>
          <p:cNvPr id="6" name="Picture 5"/>
          <p:cNvPicPr>
            <a:picLocks noChangeAspect="1"/>
          </p:cNvPicPr>
          <p:nvPr/>
        </p:nvPicPr>
        <p:blipFill>
          <a:blip r:embed="rId2"/>
          <a:stretch>
            <a:fillRect/>
          </a:stretch>
        </p:blipFill>
        <p:spPr>
          <a:xfrm>
            <a:off x="1549038" y="1915142"/>
            <a:ext cx="2667000" cy="2667000"/>
          </a:xfrm>
          <a:prstGeom prst="rect">
            <a:avLst/>
          </a:prstGeom>
        </p:spPr>
      </p:pic>
    </p:spTree>
    <p:extLst>
      <p:ext uri="{BB962C8B-B14F-4D97-AF65-F5344CB8AC3E}">
        <p14:creationId xmlns:p14="http://schemas.microsoft.com/office/powerpoint/2010/main" val="4267555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solidFill>
                  <a:srgbClr val="C00000"/>
                </a:solidFill>
              </a:rPr>
              <a:t>فضای مجازی تنها مقصر نیست</a:t>
            </a:r>
            <a:endParaRPr lang="en-US" sz="3600" b="1" dirty="0">
              <a:solidFill>
                <a:srgbClr val="C00000"/>
              </a:solidFill>
            </a:endParaRPr>
          </a:p>
        </p:txBody>
      </p:sp>
      <p:sp>
        <p:nvSpPr>
          <p:cNvPr id="3" name="Rectangle 2"/>
          <p:cNvSpPr/>
          <p:nvPr/>
        </p:nvSpPr>
        <p:spPr>
          <a:xfrm>
            <a:off x="1201783" y="1859340"/>
            <a:ext cx="9614263" cy="1938992"/>
          </a:xfrm>
          <a:prstGeom prst="rect">
            <a:avLst/>
          </a:prstGeom>
        </p:spPr>
        <p:txBody>
          <a:bodyPr wrap="square">
            <a:spAutoFit/>
          </a:bodyPr>
          <a:lstStyle/>
          <a:p>
            <a:pPr algn="r"/>
            <a:r>
              <a:rPr lang="fa-IR" sz="2000" dirty="0" smtClean="0">
                <a:solidFill>
                  <a:srgbClr val="212529"/>
                </a:solidFill>
                <a:latin typeface="iran-sans-web"/>
              </a:rPr>
              <a:t>عده ای معتقدند که تمام </a:t>
            </a:r>
            <a:r>
              <a:rPr lang="fa-IR" sz="2000" dirty="0">
                <a:solidFill>
                  <a:srgbClr val="212529"/>
                </a:solidFill>
                <a:latin typeface="iran-sans-web"/>
              </a:rPr>
              <a:t>بار كاهش گرايش به سمت مطالعه تقصير فضاي مجازي نيست و گراني قيمت كتاب نيز علت موثري است كه امكان مطالعه را از افراد گرفته است.</a:t>
            </a:r>
            <a:r>
              <a:rPr lang="fa-IR" sz="2000" dirty="0"/>
              <a:t/>
            </a:r>
            <a:br>
              <a:rPr lang="fa-IR" sz="2000" dirty="0"/>
            </a:br>
            <a:r>
              <a:rPr lang="fa-IR" sz="2000" dirty="0" smtClean="0">
                <a:solidFill>
                  <a:srgbClr val="212529"/>
                </a:solidFill>
                <a:latin typeface="iran-sans-web"/>
              </a:rPr>
              <a:t>دانشجو و یا دانش آموزی </a:t>
            </a:r>
            <a:r>
              <a:rPr lang="fa-IR" sz="2000" dirty="0">
                <a:solidFill>
                  <a:srgbClr val="212529"/>
                </a:solidFill>
                <a:latin typeface="iran-sans-web"/>
              </a:rPr>
              <a:t>كه براي خريد هر كتاب درسي ناچار است قيمت بالايي را پرداخت كند ديگر امكان و تواني براي تهيه كتاب هاي غير درسي نخواهد داشت.</a:t>
            </a:r>
            <a:r>
              <a:rPr lang="fa-IR" sz="2000" dirty="0"/>
              <a:t/>
            </a:r>
            <a:br>
              <a:rPr lang="fa-IR" sz="2000" dirty="0"/>
            </a:br>
            <a:r>
              <a:rPr lang="fa-IR" sz="2000" dirty="0" smtClean="0">
                <a:solidFill>
                  <a:srgbClr val="212529"/>
                </a:solidFill>
                <a:latin typeface="iran-sans-web"/>
              </a:rPr>
              <a:t>اگر </a:t>
            </a:r>
            <a:r>
              <a:rPr lang="fa-IR" sz="2000" dirty="0">
                <a:solidFill>
                  <a:srgbClr val="212529"/>
                </a:solidFill>
                <a:latin typeface="iran-sans-web"/>
              </a:rPr>
              <a:t>هم در شرايط استثنايي كتاب خاصي مورد نظر و تقاضاي فردي باشد در موارد زيادي به راحتي امكان تهيه آن از طريق اينترنت به صورت نسخه الكترونيكي و يا صوتي وجود </a:t>
            </a:r>
            <a:r>
              <a:rPr lang="fa-IR" sz="2000" dirty="0" smtClean="0">
                <a:solidFill>
                  <a:srgbClr val="212529"/>
                </a:solidFill>
                <a:latin typeface="iran-sans-web"/>
              </a:rPr>
              <a:t>دارد.</a:t>
            </a:r>
            <a:endParaRPr lang="en-US" sz="2000" dirty="0"/>
          </a:p>
        </p:txBody>
      </p:sp>
      <p:pic>
        <p:nvPicPr>
          <p:cNvPr id="4" name="Picture 3"/>
          <p:cNvPicPr>
            <a:picLocks noChangeAspect="1"/>
          </p:cNvPicPr>
          <p:nvPr/>
        </p:nvPicPr>
        <p:blipFill>
          <a:blip r:embed="rId2"/>
          <a:stretch>
            <a:fillRect/>
          </a:stretch>
        </p:blipFill>
        <p:spPr>
          <a:xfrm>
            <a:off x="2158500" y="4091153"/>
            <a:ext cx="2466975" cy="1847850"/>
          </a:xfrm>
          <a:prstGeom prst="rect">
            <a:avLst/>
          </a:prstGeom>
        </p:spPr>
      </p:pic>
    </p:spTree>
    <p:extLst>
      <p:ext uri="{BB962C8B-B14F-4D97-AF65-F5344CB8AC3E}">
        <p14:creationId xmlns:p14="http://schemas.microsoft.com/office/powerpoint/2010/main" val="2595966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125" y="420525"/>
            <a:ext cx="10058400" cy="1371600"/>
          </a:xfrm>
        </p:spPr>
        <p:txBody>
          <a:bodyPr>
            <a:normAutofit/>
          </a:bodyPr>
          <a:lstStyle/>
          <a:p>
            <a:pPr algn="ctr"/>
            <a:r>
              <a:rPr lang="fa-IR" sz="2400" b="1" dirty="0">
                <a:solidFill>
                  <a:srgbClr val="FF0000"/>
                </a:solidFill>
              </a:rPr>
              <a:t>تفاوت های عمده بین مطالعه کتاب و مطالعه در فضای مجازی</a:t>
            </a:r>
            <a:endParaRPr lang="en-US" sz="2400" b="1" dirty="0">
              <a:solidFill>
                <a:srgbClr val="FF0000"/>
              </a:solidFill>
            </a:endParaRPr>
          </a:p>
        </p:txBody>
      </p:sp>
      <p:sp>
        <p:nvSpPr>
          <p:cNvPr id="3" name="Rectangle 2"/>
          <p:cNvSpPr/>
          <p:nvPr/>
        </p:nvSpPr>
        <p:spPr>
          <a:xfrm>
            <a:off x="1066800" y="2014194"/>
            <a:ext cx="10263051" cy="4401205"/>
          </a:xfrm>
          <a:prstGeom prst="rect">
            <a:avLst/>
          </a:prstGeom>
        </p:spPr>
        <p:txBody>
          <a:bodyPr wrap="square">
            <a:spAutoFit/>
          </a:bodyPr>
          <a:lstStyle/>
          <a:p>
            <a:pPr algn="r" rtl="1"/>
            <a:r>
              <a:rPr lang="fa-IR" sz="2800" b="1" dirty="0" smtClean="0">
                <a:solidFill>
                  <a:schemeClr val="accent4">
                    <a:lumMod val="75000"/>
                  </a:schemeClr>
                </a:solidFill>
                <a:cs typeface="primary-font"/>
              </a:rPr>
              <a:t>1-مطالب </a:t>
            </a:r>
            <a:r>
              <a:rPr lang="fa-IR" sz="2800" b="1" dirty="0">
                <a:solidFill>
                  <a:schemeClr val="accent4">
                    <a:lumMod val="75000"/>
                  </a:schemeClr>
                </a:solidFill>
                <a:cs typeface="primary-font"/>
              </a:rPr>
              <a:t>فضای مجازی کوتاه وکم مصرف </a:t>
            </a:r>
            <a:r>
              <a:rPr lang="fa-IR" sz="2800" b="1" dirty="0" smtClean="0">
                <a:solidFill>
                  <a:schemeClr val="accent4">
                    <a:lumMod val="75000"/>
                  </a:schemeClr>
                </a:solidFill>
                <a:cs typeface="primary-font"/>
              </a:rPr>
              <a:t>است</a:t>
            </a:r>
            <a:r>
              <a:rPr lang="fa-IR" b="1" dirty="0" smtClean="0">
                <a:solidFill>
                  <a:schemeClr val="accent4">
                    <a:lumMod val="75000"/>
                  </a:schemeClr>
                </a:solidFill>
                <a:cs typeface="primary-font"/>
              </a:rPr>
              <a:t>	</a:t>
            </a:r>
            <a:endParaRPr lang="fa-IR" dirty="0">
              <a:solidFill>
                <a:schemeClr val="accent4">
                  <a:lumMod val="75000"/>
                </a:schemeClr>
              </a:solidFill>
              <a:latin typeface="primary-font"/>
            </a:endParaRPr>
          </a:p>
          <a:p>
            <a:pPr algn="r" rtl="1"/>
            <a:r>
              <a:rPr lang="fa-IR" dirty="0" smtClean="0">
                <a:solidFill>
                  <a:srgbClr val="444444"/>
                </a:solidFill>
                <a:latin typeface="primary-font"/>
              </a:rPr>
              <a:t> فردی </a:t>
            </a:r>
            <a:r>
              <a:rPr lang="fa-IR" dirty="0">
                <a:solidFill>
                  <a:srgbClr val="444444"/>
                </a:solidFill>
                <a:latin typeface="primary-font"/>
              </a:rPr>
              <a:t>که در فضای مجازی مطلب می خواند عموما مطالبش کوتاه و کم مصرف است یعنی مطالب تاریخ مصرف دار می خوانند مطالبی که مثل کتاب عمق ، نظم ندارد و حساب شده تدوین نشده و ممکن است برخی مطالب و خبرها دروغ باشد و کیفیت نداشته باشد ولی مطالب عمیق کتاب کیفیت دارد و نظمی در نگارش کتاب وجود دارد که پس از مطالعه چیزی به اطلاعات و علم مان اضافه می شود لذا تفاوت فاحش است</a:t>
            </a:r>
            <a:r>
              <a:rPr lang="fa-IR" dirty="0" smtClean="0">
                <a:solidFill>
                  <a:srgbClr val="444444"/>
                </a:solidFill>
                <a:latin typeface="primary-font"/>
              </a:rPr>
              <a:t>.</a:t>
            </a:r>
          </a:p>
          <a:p>
            <a:pPr algn="r" rtl="1"/>
            <a:r>
              <a:rPr lang="fa-IR" b="1" dirty="0" smtClean="0">
                <a:solidFill>
                  <a:schemeClr val="accent4">
                    <a:lumMod val="75000"/>
                  </a:schemeClr>
                </a:solidFill>
              </a:rPr>
              <a:t>2-کتاب </a:t>
            </a:r>
            <a:r>
              <a:rPr lang="fa-IR" b="1" dirty="0">
                <a:solidFill>
                  <a:schemeClr val="accent4">
                    <a:lumMod val="75000"/>
                  </a:schemeClr>
                </a:solidFill>
              </a:rPr>
              <a:t>حافظه ی بلند مدت را تقویت می کند و فضای مجازی حافظه بلند مدت را ضعیف می </a:t>
            </a:r>
            <a:r>
              <a:rPr lang="fa-IR" b="1" dirty="0" smtClean="0">
                <a:solidFill>
                  <a:schemeClr val="accent4">
                    <a:lumMod val="75000"/>
                  </a:schemeClr>
                </a:solidFill>
              </a:rPr>
              <a:t>کند</a:t>
            </a:r>
            <a:endParaRPr lang="fa-IR" dirty="0">
              <a:solidFill>
                <a:schemeClr val="accent4">
                  <a:lumMod val="75000"/>
                </a:schemeClr>
              </a:solidFill>
            </a:endParaRPr>
          </a:p>
          <a:p>
            <a:pPr algn="r" rtl="1"/>
            <a:r>
              <a:rPr lang="fa-IR" dirty="0" smtClean="0"/>
              <a:t> کتاب </a:t>
            </a:r>
            <a:r>
              <a:rPr lang="fa-IR" dirty="0"/>
              <a:t>حافظه ی بلند مدت را تقویت می کند و گوشی حافظه بلند مدت را ضعیف می کند به خاطر اینکه اطلاعات زیاد و رگباری و بی کیفیت در حافظه کوتاه مدت ما قرار می گیرد و بعد از مدت کوتاهی حذف می شود ولی شما اگر چند سال پیش یک کتاب خوانده باشید الان می توانید محتوای آن کتاب را به خاطر آورید و کتاب را برای یک نفر که می خواهد آن کتاب را بخواند تعریف کنید منتهی اگر همین دو الی سه روز پیش مطلبی که در فضای مجازی خواندید خیلی از آن مطالب را الان نمی توانید به یاد بیاورید به این دلیل که این اطلاعات در فضای مجازی اغلب وارد حافظه کوتاه مدت می شود و بعد مدت کوتاهی هم حذف می شود و حافظه بلند مدت دست نخورده باقی می ماند .</a:t>
            </a:r>
          </a:p>
          <a:p>
            <a:pPr algn="r" rtl="1"/>
            <a:endParaRPr lang="fa-IR" b="0" i="0" dirty="0">
              <a:solidFill>
                <a:srgbClr val="444444"/>
              </a:solidFill>
              <a:effectLst/>
              <a:latin typeface="primary-font"/>
            </a:endParaRPr>
          </a:p>
        </p:txBody>
      </p:sp>
    </p:spTree>
    <p:extLst>
      <p:ext uri="{BB962C8B-B14F-4D97-AF65-F5344CB8AC3E}">
        <p14:creationId xmlns:p14="http://schemas.microsoft.com/office/powerpoint/2010/main" val="3000216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6023" y="821248"/>
            <a:ext cx="8529918" cy="5324535"/>
          </a:xfrm>
          <a:prstGeom prst="rect">
            <a:avLst/>
          </a:prstGeom>
        </p:spPr>
        <p:txBody>
          <a:bodyPr wrap="square">
            <a:spAutoFit/>
          </a:bodyPr>
          <a:lstStyle/>
          <a:p>
            <a:pPr algn="r"/>
            <a:r>
              <a:rPr lang="fa-IR" sz="2800" b="1" dirty="0">
                <a:solidFill>
                  <a:srgbClr val="FF0000"/>
                </a:solidFill>
                <a:latin typeface="Vazirmatn"/>
                <a:cs typeface="B Homa" panose="00000400000000000000" pitchFamily="2" charset="-78"/>
              </a:rPr>
              <a:t>تأثیر فضای مجازی بر عادت‌های </a:t>
            </a:r>
            <a:r>
              <a:rPr lang="fa-IR" sz="2800" b="1" dirty="0" smtClean="0">
                <a:solidFill>
                  <a:srgbClr val="FF0000"/>
                </a:solidFill>
                <a:latin typeface="Vazirmatn"/>
                <a:cs typeface="B Homa" panose="00000400000000000000" pitchFamily="2" charset="-78"/>
              </a:rPr>
              <a:t>خواندن</a:t>
            </a:r>
          </a:p>
          <a:p>
            <a:pPr algn="r"/>
            <a:endParaRPr lang="fa-IR" sz="2400" dirty="0">
              <a:solidFill>
                <a:srgbClr val="C00000"/>
              </a:solidFill>
              <a:latin typeface="Vazirmatn"/>
              <a:cs typeface="B Homa" panose="00000400000000000000" pitchFamily="2" charset="-78"/>
            </a:endParaRPr>
          </a:p>
          <a:p>
            <a:pPr algn="r"/>
            <a:r>
              <a:rPr lang="fa-IR" sz="2400" b="1" dirty="0">
                <a:solidFill>
                  <a:srgbClr val="C00000"/>
                </a:solidFill>
                <a:latin typeface="Vazirmatn"/>
                <a:cs typeface="B Homa" panose="00000400000000000000" pitchFamily="2" charset="-78"/>
              </a:rPr>
              <a:t>تغییر در الگوهای وقت‌گذرانی:</a:t>
            </a:r>
            <a:r>
              <a:rPr lang="fa-IR" sz="2400" dirty="0">
                <a:solidFill>
                  <a:srgbClr val="242424"/>
                </a:solidFill>
                <a:latin typeface="Vazirmatn"/>
                <a:cs typeface="B Homa" panose="00000400000000000000" pitchFamily="2" charset="-78"/>
              </a:rPr>
              <a:t> دانش‌آموزان امروزی بخش زیادی از وقت خود را در فضای مجازی صرف می‌کنند. این فعالیت‌ها می‌توانند شامل بازی‌های آنلاین، شبکه‌های اجتماعی و تماشای ویدیو باشند که همگی می‌توانند از وقتی که ممکن است صرف خواندن کتاب شود، کاسته و توجه را از خواندن کتاب منحرف کنند.</a:t>
            </a:r>
          </a:p>
          <a:p>
            <a:pPr algn="r"/>
            <a:r>
              <a:rPr lang="fa-IR" sz="2400" b="1" dirty="0">
                <a:solidFill>
                  <a:srgbClr val="C00000"/>
                </a:solidFill>
                <a:latin typeface="Vazirmatn"/>
                <a:cs typeface="B Homa" panose="00000400000000000000" pitchFamily="2" charset="-78"/>
              </a:rPr>
              <a:t>کاهش تمرکز و حوصله:</a:t>
            </a:r>
            <a:r>
              <a:rPr lang="fa-IR" sz="2400" dirty="0">
                <a:solidFill>
                  <a:srgbClr val="242424"/>
                </a:solidFill>
                <a:latin typeface="Vazirmatn"/>
                <a:cs typeface="B Homa" panose="00000400000000000000" pitchFamily="2" charset="-78"/>
              </a:rPr>
              <a:t> دائمی بودن اطلاعات و سرگرمی‌های سریع در فضای مجازی می‌تواند باعث شود تا دانش‌آموزان توانایی تمرکز بر روی مطالب طولانی‌تر و پیچیده‌تر، مانند کتاب‌ها، را از دست بدهند</a:t>
            </a:r>
            <a:r>
              <a:rPr lang="fa-IR" sz="2400" dirty="0" smtClean="0">
                <a:solidFill>
                  <a:srgbClr val="242424"/>
                </a:solidFill>
                <a:latin typeface="Vazirmatn"/>
                <a:cs typeface="B Homa" panose="00000400000000000000" pitchFamily="2" charset="-78"/>
              </a:rPr>
              <a:t>.</a:t>
            </a:r>
          </a:p>
          <a:p>
            <a:pPr algn="r"/>
            <a:endParaRPr lang="fa-IR" sz="2400" dirty="0">
              <a:solidFill>
                <a:srgbClr val="242424"/>
              </a:solidFill>
              <a:latin typeface="Vazirmatn"/>
              <a:cs typeface="B Homa" panose="00000400000000000000" pitchFamily="2" charset="-78"/>
            </a:endParaRPr>
          </a:p>
          <a:p>
            <a:pPr algn="r"/>
            <a:r>
              <a:rPr lang="fa-IR" sz="2400" b="1" dirty="0">
                <a:solidFill>
                  <a:srgbClr val="C00000"/>
                </a:solidFill>
                <a:latin typeface="Vazirmatn"/>
                <a:cs typeface="B Homa" panose="00000400000000000000" pitchFamily="2" charset="-78"/>
              </a:rPr>
              <a:t>تغییر در شیوه‌های یادگیری:</a:t>
            </a:r>
            <a:r>
              <a:rPr lang="fa-IR" sz="2400" dirty="0">
                <a:solidFill>
                  <a:srgbClr val="242424"/>
                </a:solidFill>
                <a:latin typeface="Vazirmatn"/>
                <a:cs typeface="B Homa" panose="00000400000000000000" pitchFamily="2" charset="-78"/>
              </a:rPr>
              <a:t> با گسترش محتوای آموزشی آنلاین و دسترسی آسان به اطلاعات در فضای مجازی، شیوه‌های یادگیری دانش‌آموزان تغییر کرده است. این امر ممکن است میل به خواندن کتاب‌های چاپی را کاهش دهد</a:t>
            </a:r>
            <a:r>
              <a:rPr lang="fa-IR" dirty="0">
                <a:solidFill>
                  <a:srgbClr val="242424"/>
                </a:solidFill>
                <a:latin typeface="Vazirmatn"/>
              </a:rPr>
              <a:t>.</a:t>
            </a:r>
            <a:endParaRPr lang="fa-IR" b="0" i="0" dirty="0">
              <a:solidFill>
                <a:srgbClr val="242424"/>
              </a:solidFill>
              <a:effectLst/>
              <a:latin typeface="Vazirmatn"/>
            </a:endParaRPr>
          </a:p>
        </p:txBody>
      </p:sp>
    </p:spTree>
    <p:extLst>
      <p:ext uri="{BB962C8B-B14F-4D97-AF65-F5344CB8AC3E}">
        <p14:creationId xmlns:p14="http://schemas.microsoft.com/office/powerpoint/2010/main" val="102951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solidFill>
                  <a:srgbClr val="FF0000"/>
                </a:solidFill>
              </a:rPr>
              <a:t>چند پیشنهاد برای جلوگیری از تاثیر منفی فضای مجازی بر مطالعه</a:t>
            </a:r>
            <a:endParaRPr lang="en-US" sz="3600" b="1" dirty="0">
              <a:solidFill>
                <a:srgbClr val="FF0000"/>
              </a:solidFill>
            </a:endParaRPr>
          </a:p>
        </p:txBody>
      </p:sp>
      <p:sp>
        <p:nvSpPr>
          <p:cNvPr id="3" name="Rectangle 2"/>
          <p:cNvSpPr/>
          <p:nvPr/>
        </p:nvSpPr>
        <p:spPr>
          <a:xfrm>
            <a:off x="1066800" y="2311182"/>
            <a:ext cx="10180320" cy="3693319"/>
          </a:xfrm>
          <a:prstGeom prst="rect">
            <a:avLst/>
          </a:prstGeom>
        </p:spPr>
        <p:txBody>
          <a:bodyPr wrap="square">
            <a:spAutoFit/>
          </a:bodyPr>
          <a:lstStyle/>
          <a:p>
            <a:pPr algn="r"/>
            <a:r>
              <a:rPr lang="fa-IR" b="1" dirty="0" smtClean="0">
                <a:solidFill>
                  <a:srgbClr val="00B050"/>
                </a:solidFill>
                <a:latin typeface="Vazirmatn"/>
              </a:rPr>
              <a:t>ترویج </a:t>
            </a:r>
            <a:r>
              <a:rPr lang="fa-IR" b="1" dirty="0">
                <a:solidFill>
                  <a:srgbClr val="00B050"/>
                </a:solidFill>
                <a:latin typeface="Vazirmatn"/>
              </a:rPr>
              <a:t>فرهنگ کتابخوانی:</a:t>
            </a:r>
            <a:r>
              <a:rPr lang="fa-IR" dirty="0">
                <a:solidFill>
                  <a:srgbClr val="242424"/>
                </a:solidFill>
                <a:latin typeface="Vazirmatn"/>
              </a:rPr>
              <a:t> ایجاد برنامه‌های تشویقی برای خواندن کتاب، مانند مسابقات کتابخوانی و جلسات بحث و گفتگو در مورد کتاب‌ها، می‌تواند به تقویت علاقه به کتابخوانی در میان دانش‌آموزان کمک کند</a:t>
            </a:r>
            <a:r>
              <a:rPr lang="fa-IR" dirty="0" smtClean="0">
                <a:solidFill>
                  <a:srgbClr val="242424"/>
                </a:solidFill>
                <a:latin typeface="Vazirmatn"/>
              </a:rPr>
              <a:t>.</a:t>
            </a:r>
          </a:p>
          <a:p>
            <a:pPr algn="r"/>
            <a:endParaRPr lang="fa-IR" dirty="0">
              <a:solidFill>
                <a:srgbClr val="242424"/>
              </a:solidFill>
              <a:latin typeface="Vazirmatn"/>
            </a:endParaRPr>
          </a:p>
          <a:p>
            <a:pPr algn="r"/>
            <a:r>
              <a:rPr lang="fa-IR" b="1" dirty="0">
                <a:solidFill>
                  <a:srgbClr val="00B050"/>
                </a:solidFill>
                <a:latin typeface="Vazirmatn"/>
              </a:rPr>
              <a:t>آموزش مدیریت زمان و تمرکز:</a:t>
            </a:r>
            <a:r>
              <a:rPr lang="fa-IR" dirty="0">
                <a:solidFill>
                  <a:srgbClr val="242424"/>
                </a:solidFill>
                <a:latin typeface="Vazirmatn"/>
              </a:rPr>
              <a:t> آموزش مهارت‌های مدیریت زمان و تقویت تمرکز می‌تواند به دانش‌آموزان کمک کند تا زمان بیشتری را به خواندن کتاب‌ها اختصاص دهند</a:t>
            </a:r>
            <a:r>
              <a:rPr lang="fa-IR" dirty="0" smtClean="0">
                <a:solidFill>
                  <a:srgbClr val="242424"/>
                </a:solidFill>
                <a:latin typeface="Vazirmatn"/>
              </a:rPr>
              <a:t>.</a:t>
            </a:r>
          </a:p>
          <a:p>
            <a:pPr algn="r"/>
            <a:endParaRPr lang="fa-IR" dirty="0">
              <a:solidFill>
                <a:srgbClr val="00B050"/>
              </a:solidFill>
              <a:latin typeface="Vazirmatn"/>
            </a:endParaRPr>
          </a:p>
          <a:p>
            <a:pPr algn="r"/>
            <a:r>
              <a:rPr lang="fa-IR" b="1" dirty="0">
                <a:solidFill>
                  <a:srgbClr val="00B050"/>
                </a:solidFill>
                <a:latin typeface="Vazirmatn"/>
              </a:rPr>
              <a:t>تلفیق فضای مجازی و کتابخوانی:</a:t>
            </a:r>
            <a:r>
              <a:rPr lang="fa-IR" dirty="0">
                <a:solidFill>
                  <a:srgbClr val="242424"/>
                </a:solidFill>
                <a:latin typeface="Vazirmatn"/>
              </a:rPr>
              <a:t> استفاده از پلتفرم‌های دیجیتالی برای ترویج کتابخوانی، مانند کتاب‌های صوتی و الکترونیکی، می‌تواند یک راه حل موثر برای جذب دانش‌آموزان به سمت کتابخوانی باشد</a:t>
            </a:r>
            <a:r>
              <a:rPr lang="fa-IR" dirty="0" smtClean="0">
                <a:solidFill>
                  <a:srgbClr val="242424"/>
                </a:solidFill>
                <a:latin typeface="Vazirmatn"/>
              </a:rPr>
              <a:t>.</a:t>
            </a:r>
          </a:p>
          <a:p>
            <a:pPr algn="r"/>
            <a:endParaRPr lang="fa-IR" dirty="0">
              <a:solidFill>
                <a:srgbClr val="242424"/>
              </a:solidFill>
              <a:latin typeface="Vazirmatn"/>
            </a:endParaRPr>
          </a:p>
          <a:p>
            <a:pPr algn="r"/>
            <a:r>
              <a:rPr lang="fa-IR" b="1" dirty="0">
                <a:solidFill>
                  <a:srgbClr val="00B050"/>
                </a:solidFill>
                <a:latin typeface="Vazirmatn"/>
              </a:rPr>
              <a:t>تشویق والدین و معلمان:</a:t>
            </a:r>
            <a:r>
              <a:rPr lang="fa-IR" dirty="0">
                <a:solidFill>
                  <a:srgbClr val="242424"/>
                </a:solidFill>
                <a:latin typeface="Vazirmatn"/>
              </a:rPr>
              <a:t> نقش والدین و معلمان در تشویق و پشتیبانی از عادت‌های خواندن در دانش‌آموزان بسیار مهم است. ایجاد یک محیط حمایتی در خانه و مدرسه می‌تواند به تقویت علاقه به کتاب و کتابخوانی کمک کند.</a:t>
            </a:r>
            <a:endParaRPr lang="fa-IR" b="0" i="0" dirty="0">
              <a:solidFill>
                <a:srgbClr val="242424"/>
              </a:solidFill>
              <a:effectLst/>
              <a:latin typeface="Vazirmatn"/>
            </a:endParaRPr>
          </a:p>
        </p:txBody>
      </p:sp>
    </p:spTree>
    <p:extLst>
      <p:ext uri="{BB962C8B-B14F-4D97-AF65-F5344CB8AC3E}">
        <p14:creationId xmlns:p14="http://schemas.microsoft.com/office/powerpoint/2010/main" val="2657078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 </a:t>
            </a:r>
            <a:r>
              <a:rPr lang="fa-IR" sz="3600" b="1" dirty="0">
                <a:solidFill>
                  <a:srgbClr val="FF0000"/>
                </a:solidFill>
              </a:rPr>
              <a:t>با پیوند بین فضای مجازی و کتاب؛ سرانه مطالعه در کشور را افزایش </a:t>
            </a:r>
            <a:r>
              <a:rPr lang="fa-IR" sz="3600" b="1" dirty="0" smtClean="0">
                <a:solidFill>
                  <a:srgbClr val="FF0000"/>
                </a:solidFill>
              </a:rPr>
              <a:t>دهیم</a:t>
            </a:r>
            <a:r>
              <a:rPr lang="fa-IR" dirty="0"/>
              <a:t/>
            </a:r>
            <a:br>
              <a:rPr lang="fa-IR" dirty="0"/>
            </a:br>
            <a:endParaRPr lang="en-US" dirty="0"/>
          </a:p>
        </p:txBody>
      </p:sp>
      <p:sp>
        <p:nvSpPr>
          <p:cNvPr id="3" name="Rectangle 2"/>
          <p:cNvSpPr/>
          <p:nvPr/>
        </p:nvSpPr>
        <p:spPr>
          <a:xfrm>
            <a:off x="1950720" y="2243521"/>
            <a:ext cx="9479280" cy="2677656"/>
          </a:xfrm>
          <a:prstGeom prst="rect">
            <a:avLst/>
          </a:prstGeom>
        </p:spPr>
        <p:txBody>
          <a:bodyPr wrap="square">
            <a:spAutoFit/>
          </a:bodyPr>
          <a:lstStyle/>
          <a:p>
            <a:pPr algn="r"/>
            <a:r>
              <a:rPr lang="fa-IR" sz="2800" dirty="0" smtClean="0">
                <a:cs typeface="B Homa" panose="00000400000000000000" pitchFamily="2" charset="-78"/>
              </a:rPr>
              <a:t>برای </a:t>
            </a:r>
            <a:r>
              <a:rPr lang="fa-IR" sz="2800" dirty="0">
                <a:cs typeface="B Homa" panose="00000400000000000000" pitchFamily="2" charset="-78"/>
              </a:rPr>
              <a:t>مطالعه برنامه ریزی داشته باشیم کتابهای که خواندیم و تاثیرگذار بوده به بقیه پیشنهاد دهیم کتابهای که مفید و موثر هستند در گروه ها و کانال های شبکه های مجازی تبلیغ کنیم مثلا وقتی کتاب مفیدی خواندیم خلاصه کتاب را نوشته در فضای مجازی منتشر کنیم و دیگران را ترغیب به مطالعه این کتاب کنیم و پیوندی بین فضای مجازی و کتاب ایجاد کنیم و سرانه مطالعه در کشور افزایش دهیم.</a:t>
            </a:r>
            <a:endParaRPr lang="en-US" sz="2800" dirty="0">
              <a:cs typeface="B Homa" panose="00000400000000000000" pitchFamily="2" charset="-78"/>
            </a:endParaRPr>
          </a:p>
        </p:txBody>
      </p:sp>
    </p:spTree>
    <p:extLst>
      <p:ext uri="{BB962C8B-B14F-4D97-AF65-F5344CB8AC3E}">
        <p14:creationId xmlns:p14="http://schemas.microsoft.com/office/powerpoint/2010/main" val="406927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9675" y="777010"/>
            <a:ext cx="10272650" cy="5303980"/>
          </a:xfrm>
          <a:prstGeom prst="rect">
            <a:avLst/>
          </a:prstGeom>
        </p:spPr>
      </p:pic>
    </p:spTree>
    <p:extLst>
      <p:ext uri="{BB962C8B-B14F-4D97-AF65-F5344CB8AC3E}">
        <p14:creationId xmlns:p14="http://schemas.microsoft.com/office/powerpoint/2010/main" val="3824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08069" y="1580606"/>
            <a:ext cx="7210697" cy="2831918"/>
          </a:xfrm>
          <a:prstGeom prst="rect">
            <a:avLst/>
          </a:prstGeom>
        </p:spPr>
      </p:pic>
      <p:sp>
        <p:nvSpPr>
          <p:cNvPr id="3" name="Text Placeholder 2"/>
          <p:cNvSpPr>
            <a:spLocks noGrp="1"/>
          </p:cNvSpPr>
          <p:nvPr>
            <p:ph type="body" idx="1"/>
          </p:nvPr>
        </p:nvSpPr>
        <p:spPr/>
        <p:txBody>
          <a:bodyPr/>
          <a:lstStyle/>
          <a:p>
            <a:r>
              <a:rPr lang="fa-IR" b="1" dirty="0" smtClean="0"/>
              <a:t>شبکه های اجتماعی باعث سست شدن روابط خانوادگی می شوند</a:t>
            </a:r>
            <a:endParaRPr lang="fa-IR" b="1" dirty="0"/>
          </a:p>
          <a:p>
            <a:endParaRPr lang="en-US" dirty="0"/>
          </a:p>
        </p:txBody>
      </p:sp>
    </p:spTree>
    <p:extLst>
      <p:ext uri="{BB962C8B-B14F-4D97-AF65-F5344CB8AC3E}">
        <p14:creationId xmlns:p14="http://schemas.microsoft.com/office/powerpoint/2010/main" val="7587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0343" y="1859340"/>
            <a:ext cx="10175966" cy="2554545"/>
          </a:xfrm>
          <a:prstGeom prst="rect">
            <a:avLst/>
          </a:prstGeom>
        </p:spPr>
        <p:txBody>
          <a:bodyPr wrap="square">
            <a:spAutoFit/>
          </a:bodyPr>
          <a:lstStyle/>
          <a:p>
            <a:pPr algn="r"/>
            <a:r>
              <a:rPr lang="fa-IR" sz="2000" dirty="0">
                <a:solidFill>
                  <a:srgbClr val="7030A0"/>
                </a:solidFill>
                <a:latin typeface="iran-sans-web"/>
              </a:rPr>
              <a:t>به اعتقاد </a:t>
            </a:r>
            <a:r>
              <a:rPr lang="fa-IR" sz="2000" dirty="0" smtClean="0">
                <a:solidFill>
                  <a:srgbClr val="7030A0"/>
                </a:solidFill>
                <a:latin typeface="iran-sans-web"/>
              </a:rPr>
              <a:t>اکثریت افراد </a:t>
            </a:r>
            <a:r>
              <a:rPr lang="fa-IR" sz="2000" dirty="0">
                <a:solidFill>
                  <a:srgbClr val="7030A0"/>
                </a:solidFill>
                <a:latin typeface="iran-sans-web"/>
              </a:rPr>
              <a:t>اين روزها با گسترش استفاده از گوشي هاي تلفن همراه هوشمند و شبكه هاي مختلف اجتماعي بسياري از امور روزمره انسان ها از جمله مطالعه تحت تاثير آن قرار گرفته اند اما به تنهايي نمي توان اين پديده را منفي دانست.</a:t>
            </a:r>
            <a:r>
              <a:rPr lang="fa-IR" sz="2000" dirty="0">
                <a:solidFill>
                  <a:srgbClr val="7030A0"/>
                </a:solidFill>
              </a:rPr>
              <a:t/>
            </a:r>
            <a:br>
              <a:rPr lang="fa-IR" sz="2000" dirty="0">
                <a:solidFill>
                  <a:srgbClr val="7030A0"/>
                </a:solidFill>
              </a:rPr>
            </a:br>
            <a:r>
              <a:rPr lang="fa-IR" sz="2000" dirty="0">
                <a:solidFill>
                  <a:srgbClr val="7030A0"/>
                </a:solidFill>
                <a:latin typeface="iran-sans-web"/>
              </a:rPr>
              <a:t>به نظر مي رسد گسترش استفاده از فضاي مجازي با وجود آنكه شيوه جديدي از مطالعه را براي افراد به ارمغان آورده است اما به جهت جذابيت هاي كاذبي كه در آن وجود دارد به شكل مستقيم بر فرهنگ مطالعه تاثير گذاشته و بي مهري به كتاب را افزايش داده است اما اگر بتوان برنامه ريزي خوب و مناسبي داشت، چه بسا اين فضا مي تواند موجب تحولات مثبت و شگرفي در فرهنگ مطالعه جامعه </a:t>
            </a:r>
            <a:r>
              <a:rPr lang="fa-IR" sz="2000" dirty="0" smtClean="0">
                <a:solidFill>
                  <a:srgbClr val="7030A0"/>
                </a:solidFill>
                <a:latin typeface="iran-sans-web"/>
              </a:rPr>
              <a:t>شود.</a:t>
            </a:r>
            <a:endParaRPr lang="en-US" sz="2000" dirty="0">
              <a:solidFill>
                <a:srgbClr val="7030A0"/>
              </a:solidFill>
            </a:endParaRPr>
          </a:p>
        </p:txBody>
      </p:sp>
      <p:pic>
        <p:nvPicPr>
          <p:cNvPr id="3" name="Picture 2"/>
          <p:cNvPicPr>
            <a:picLocks noChangeAspect="1"/>
          </p:cNvPicPr>
          <p:nvPr/>
        </p:nvPicPr>
        <p:blipFill>
          <a:blip r:embed="rId2"/>
          <a:stretch>
            <a:fillRect/>
          </a:stretch>
        </p:blipFill>
        <p:spPr>
          <a:xfrm>
            <a:off x="1748381" y="4517028"/>
            <a:ext cx="2790825" cy="1638300"/>
          </a:xfrm>
          <a:prstGeom prst="rect">
            <a:avLst/>
          </a:prstGeom>
        </p:spPr>
      </p:pic>
    </p:spTree>
    <p:extLst>
      <p:ext uri="{BB962C8B-B14F-4D97-AF65-F5344CB8AC3E}">
        <p14:creationId xmlns:p14="http://schemas.microsoft.com/office/powerpoint/2010/main" val="134710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231" y="286294"/>
            <a:ext cx="4540816" cy="4038600"/>
          </a:xfrm>
          <a:prstGeom prst="rect">
            <a:avLst/>
          </a:prstGeom>
        </p:spPr>
      </p:pic>
      <p:sp>
        <p:nvSpPr>
          <p:cNvPr id="3" name="Rectangle 2"/>
          <p:cNvSpPr/>
          <p:nvPr/>
        </p:nvSpPr>
        <p:spPr>
          <a:xfrm>
            <a:off x="4603024" y="4803505"/>
            <a:ext cx="7219406" cy="1569660"/>
          </a:xfrm>
          <a:prstGeom prst="rect">
            <a:avLst/>
          </a:prstGeom>
        </p:spPr>
        <p:txBody>
          <a:bodyPr wrap="square">
            <a:spAutoFit/>
          </a:bodyPr>
          <a:lstStyle/>
          <a:p>
            <a:pPr algn="r" fontAlgn="base"/>
            <a:r>
              <a:rPr lang="fa-IR" sz="2400" b="1" dirty="0">
                <a:solidFill>
                  <a:srgbClr val="00B050"/>
                </a:solidFill>
                <a:latin typeface="iransans" panose="02040503050201020203" pitchFamily="18" charset="-78"/>
                <a:cs typeface="B Homa" panose="00000400000000000000" pitchFamily="2" charset="-78"/>
              </a:rPr>
              <a:t>شبکه های اجتماعی مانند تلگرام ، اینستاگرام ، فیسبوک ، توییتر و … فقط قسمتی از این فضا هستند.</a:t>
            </a:r>
          </a:p>
          <a:p>
            <a:pPr algn="r" fontAlgn="base"/>
            <a:r>
              <a:rPr lang="fa-IR" sz="2400" b="1" dirty="0">
                <a:solidFill>
                  <a:srgbClr val="00B050"/>
                </a:solidFill>
                <a:latin typeface="iransans" panose="02040503050201020203" pitchFamily="18" charset="-78"/>
                <a:cs typeface="B Homa" panose="00000400000000000000" pitchFamily="2" charset="-78"/>
              </a:rPr>
              <a:t>در واقع شبکه های اجتماعی قسمتی از خدماتی هستند که می توان در این دنیای جدید پیدا کرد</a:t>
            </a:r>
            <a:r>
              <a:rPr lang="fa-IR" sz="2400" b="1" dirty="0" smtClean="0">
                <a:solidFill>
                  <a:srgbClr val="00B050"/>
                </a:solidFill>
                <a:latin typeface="iransans" panose="02040503050201020203" pitchFamily="18" charset="-78"/>
                <a:cs typeface="B Homa" panose="00000400000000000000" pitchFamily="2" charset="-78"/>
              </a:rPr>
              <a:t>.</a:t>
            </a:r>
            <a:endParaRPr lang="fa-IR" sz="2400" b="1" dirty="0">
              <a:solidFill>
                <a:srgbClr val="00B050"/>
              </a:solidFill>
              <a:latin typeface="iransans" panose="02040503050201020203" pitchFamily="18" charset="-78"/>
              <a:cs typeface="B Homa" panose="00000400000000000000" pitchFamily="2" charset="-78"/>
            </a:endParaRPr>
          </a:p>
        </p:txBody>
      </p:sp>
      <p:sp>
        <p:nvSpPr>
          <p:cNvPr id="4" name="Rectangle 3"/>
          <p:cNvSpPr/>
          <p:nvPr/>
        </p:nvSpPr>
        <p:spPr>
          <a:xfrm>
            <a:off x="5029200" y="612896"/>
            <a:ext cx="6793230" cy="3816429"/>
          </a:xfrm>
          <a:prstGeom prst="rect">
            <a:avLst/>
          </a:prstGeom>
        </p:spPr>
        <p:txBody>
          <a:bodyPr wrap="square">
            <a:spAutoFit/>
          </a:bodyPr>
          <a:lstStyle/>
          <a:p>
            <a:pPr algn="r" fontAlgn="base"/>
            <a:r>
              <a:rPr lang="fa-IR" b="1" dirty="0" smtClean="0">
                <a:solidFill>
                  <a:srgbClr val="009340"/>
                </a:solidFill>
                <a:latin typeface="inherit"/>
                <a:cs typeface="iransans" panose="02040503050201020203" pitchFamily="18" charset="-78"/>
                <a:hlinkClick r:id="rId3"/>
              </a:rPr>
              <a:t>فضای مجازی چیست؟</a:t>
            </a:r>
            <a:endParaRPr lang="fa-IR" b="1" dirty="0" smtClean="0">
              <a:solidFill>
                <a:srgbClr val="009340"/>
              </a:solidFill>
              <a:latin typeface="inherit"/>
              <a:cs typeface="iransans" panose="02040503050201020203" pitchFamily="18" charset="-78"/>
            </a:endParaRPr>
          </a:p>
          <a:p>
            <a:pPr algn="r" fontAlgn="base"/>
            <a:endParaRPr lang="fa-IR" sz="2000" b="1" dirty="0">
              <a:solidFill>
                <a:srgbClr val="7030A0"/>
              </a:solidFill>
              <a:latin typeface="inherit"/>
              <a:cs typeface="iransans" panose="02040503050201020203" pitchFamily="18" charset="-78"/>
            </a:endParaRPr>
          </a:p>
          <a:p>
            <a:pPr algn="r" fontAlgn="base"/>
            <a:r>
              <a:rPr lang="fa-IR" sz="2000" b="1" dirty="0" smtClean="0">
                <a:solidFill>
                  <a:srgbClr val="7030A0"/>
                </a:solidFill>
                <a:cs typeface="B Homa" panose="00000400000000000000" pitchFamily="2" charset="-78"/>
              </a:rPr>
              <a:t>فضای</a:t>
            </a:r>
            <a:r>
              <a:rPr lang="fa-IR" sz="2000" b="1" dirty="0" smtClean="0">
                <a:solidFill>
                  <a:srgbClr val="7030A0"/>
                </a:solidFill>
              </a:rPr>
              <a:t> </a:t>
            </a:r>
            <a:r>
              <a:rPr lang="fa-IR" sz="2000" b="1" dirty="0">
                <a:solidFill>
                  <a:srgbClr val="7030A0"/>
                </a:solidFill>
              </a:rPr>
              <a:t>مجازی نسل جدیدی از فضای روابط اجتماعی هستند که با اینکه عمر خیلی زیادی ندارند، توانسته اندبه خوبی در زندگی مردم جا باز کنند. مردم بسیاری در سنین مختلف و از گروه های اجتماعی متفاوت در فضای مجازی کنار هم آمده اند و از فاصله های بسیار دور در دنیای واقعی، از این طریق با هم ارتباط برقرار می کنند.</a:t>
            </a:r>
            <a:endParaRPr lang="fa-IR" sz="2000" b="1" dirty="0">
              <a:solidFill>
                <a:srgbClr val="7030A0"/>
              </a:solidFill>
              <a:latin typeface="inherit"/>
              <a:cs typeface="iransans" panose="02040503050201020203" pitchFamily="18" charset="-78"/>
              <a:hlinkClick r:id="rId3"/>
            </a:endParaRPr>
          </a:p>
          <a:p>
            <a:pPr algn="r" fontAlgn="base"/>
            <a:endParaRPr lang="fa-IR" sz="2800" b="1" dirty="0" smtClean="0">
              <a:latin typeface="inherit"/>
              <a:cs typeface="B Homa" panose="00000400000000000000" pitchFamily="2" charset="-78"/>
              <a:hlinkClick r:id="rId3"/>
            </a:endParaRPr>
          </a:p>
          <a:p>
            <a:pPr algn="r" fontAlgn="base"/>
            <a:r>
              <a:rPr lang="fa-IR" sz="2400" b="1" dirty="0" smtClean="0">
                <a:solidFill>
                  <a:srgbClr val="002060"/>
                </a:solidFill>
                <a:latin typeface="inherit"/>
                <a:cs typeface="B Homa" panose="00000400000000000000" pitchFamily="2" charset="-78"/>
                <a:hlinkClick r:id="rId3"/>
              </a:rPr>
              <a:t>اینترنت</a:t>
            </a:r>
            <a:r>
              <a:rPr lang="fa-IR" sz="2800" b="1" dirty="0">
                <a:solidFill>
                  <a:srgbClr val="002060"/>
                </a:solidFill>
                <a:latin typeface="iransans" panose="02040503050201020203" pitchFamily="18" charset="-78"/>
                <a:cs typeface="B Homa" panose="00000400000000000000" pitchFamily="2" charset="-78"/>
              </a:rPr>
              <a:t> فضای مجازی نیست. بلکه اینترنت ابزار دستیابی و رسیدن به آن است</a:t>
            </a:r>
            <a:r>
              <a:rPr lang="fa-IR" sz="2800" b="1" dirty="0" smtClean="0">
                <a:solidFill>
                  <a:srgbClr val="002060"/>
                </a:solidFill>
                <a:latin typeface="iransans" panose="02040503050201020203" pitchFamily="18" charset="-78"/>
                <a:cs typeface="B Homa" panose="00000400000000000000" pitchFamily="2" charset="-78"/>
              </a:rPr>
              <a:t>.</a:t>
            </a:r>
            <a:endParaRPr lang="fa-IR" sz="2800" b="1" dirty="0">
              <a:solidFill>
                <a:srgbClr val="002060"/>
              </a:solidFill>
              <a:latin typeface="iransans" panose="02040503050201020203" pitchFamily="18" charset="-78"/>
              <a:cs typeface="B Homa" panose="00000400000000000000" pitchFamily="2" charset="-78"/>
            </a:endParaRPr>
          </a:p>
        </p:txBody>
      </p:sp>
    </p:spTree>
    <p:extLst>
      <p:ext uri="{BB962C8B-B14F-4D97-AF65-F5344CB8AC3E}">
        <p14:creationId xmlns:p14="http://schemas.microsoft.com/office/powerpoint/2010/main" val="2174144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148" y="3717110"/>
            <a:ext cx="9157063" cy="1384995"/>
          </a:xfrm>
          <a:prstGeom prst="rect">
            <a:avLst/>
          </a:prstGeom>
        </p:spPr>
        <p:txBody>
          <a:bodyPr wrap="square">
            <a:spAutoFit/>
          </a:bodyPr>
          <a:lstStyle/>
          <a:p>
            <a:pPr algn="r" fontAlgn="base"/>
            <a:r>
              <a:rPr lang="fa-IR" sz="2800" b="1" dirty="0">
                <a:solidFill>
                  <a:schemeClr val="bg2">
                    <a:lumMod val="50000"/>
                  </a:schemeClr>
                </a:solidFill>
                <a:latin typeface="iransans" panose="02040503050201020203" pitchFamily="18" charset="-78"/>
                <a:cs typeface="B Homa" panose="00000400000000000000" pitchFamily="2" charset="-78"/>
              </a:rPr>
              <a:t>ما در فضای مجازی با محیطی روبرو هستیم که روی زندگی ما تاثیر زیادی دارد و ما نیز می توانیم بر دیگران تاثیر بگذرایم.</a:t>
            </a:r>
          </a:p>
          <a:p>
            <a:pPr algn="r" fontAlgn="base"/>
            <a:r>
              <a:rPr lang="fa-IR" sz="2800" b="1" dirty="0">
                <a:solidFill>
                  <a:schemeClr val="bg2">
                    <a:lumMod val="50000"/>
                  </a:schemeClr>
                </a:solidFill>
                <a:latin typeface="iransans" panose="02040503050201020203" pitchFamily="18" charset="-78"/>
                <a:cs typeface="B Homa" panose="00000400000000000000" pitchFamily="2" charset="-78"/>
              </a:rPr>
              <a:t>بنابراین اهمیت آن از زندگی واقعی و روزمره ما کمتر نیست.</a:t>
            </a:r>
            <a:endParaRPr lang="fa-IR" sz="2800" b="1" i="0" dirty="0">
              <a:solidFill>
                <a:schemeClr val="bg2">
                  <a:lumMod val="50000"/>
                </a:schemeClr>
              </a:solidFill>
              <a:effectLst/>
              <a:latin typeface="iransans" panose="02040503050201020203" pitchFamily="18" charset="-78"/>
              <a:cs typeface="B Homa" panose="00000400000000000000" pitchFamily="2" charset="-78"/>
            </a:endParaRPr>
          </a:p>
        </p:txBody>
      </p:sp>
      <p:sp>
        <p:nvSpPr>
          <p:cNvPr id="3" name="Rectangle 2"/>
          <p:cNvSpPr/>
          <p:nvPr/>
        </p:nvSpPr>
        <p:spPr>
          <a:xfrm>
            <a:off x="1815736" y="874600"/>
            <a:ext cx="9535886" cy="2677656"/>
          </a:xfrm>
          <a:prstGeom prst="rect">
            <a:avLst/>
          </a:prstGeom>
        </p:spPr>
        <p:txBody>
          <a:bodyPr wrap="square">
            <a:spAutoFit/>
          </a:bodyPr>
          <a:lstStyle/>
          <a:p>
            <a:pPr algn="r" fontAlgn="base"/>
            <a:r>
              <a:rPr lang="fa-IR" sz="2800" b="1" dirty="0" smtClean="0">
                <a:solidFill>
                  <a:srgbClr val="FF0000"/>
                </a:solidFill>
                <a:latin typeface="iransans" panose="02040503050201020203" pitchFamily="18" charset="-78"/>
                <a:cs typeface="B Homa" panose="00000400000000000000" pitchFamily="2" charset="-78"/>
              </a:rPr>
              <a:t>اهمیت شناخت فضای مجازی</a:t>
            </a:r>
          </a:p>
          <a:p>
            <a:pPr algn="r" fontAlgn="base"/>
            <a:endParaRPr lang="fa-IR" sz="2800" b="1" dirty="0" smtClean="0">
              <a:solidFill>
                <a:srgbClr val="FF0000"/>
              </a:solidFill>
              <a:latin typeface="iransans" panose="02040503050201020203" pitchFamily="18" charset="-78"/>
              <a:cs typeface="B Homa" panose="00000400000000000000" pitchFamily="2" charset="-78"/>
            </a:endParaRPr>
          </a:p>
          <a:p>
            <a:pPr algn="r" fontAlgn="base"/>
            <a:r>
              <a:rPr lang="fa-IR" sz="2800" b="1" dirty="0" smtClean="0">
                <a:solidFill>
                  <a:srgbClr val="595959"/>
                </a:solidFill>
                <a:latin typeface="iransans" panose="02040503050201020203" pitchFamily="18" charset="-78"/>
                <a:cs typeface="B Homa" panose="00000400000000000000" pitchFamily="2" charset="-78"/>
              </a:rPr>
              <a:t>به </a:t>
            </a:r>
            <a:r>
              <a:rPr lang="fa-IR" sz="2800" b="1" dirty="0">
                <a:solidFill>
                  <a:srgbClr val="595959"/>
                </a:solidFill>
                <a:latin typeface="iransans" panose="02040503050201020203" pitchFamily="18" charset="-78"/>
                <a:cs typeface="B Homa" panose="00000400000000000000" pitchFamily="2" charset="-78"/>
              </a:rPr>
              <a:t>همان اندازه که ما باید اطرافمان را خوب بشناسیم و بدانیم در کجا زندگی می کنیم شناخت این فضا نیز مهم است.</a:t>
            </a:r>
          </a:p>
          <a:p>
            <a:pPr algn="r" fontAlgn="base"/>
            <a:r>
              <a:rPr lang="fa-IR" sz="2800" b="1" dirty="0">
                <a:solidFill>
                  <a:srgbClr val="595959"/>
                </a:solidFill>
                <a:latin typeface="iransans" panose="02040503050201020203" pitchFamily="18" charset="-78"/>
                <a:cs typeface="B Homa" panose="00000400000000000000" pitchFamily="2" charset="-78"/>
              </a:rPr>
              <a:t>ما زمان زیادی از زندگی خود را در این محیط می گذرانیم و باید به ماهیت و کارکرد آن آشنا باشیم.</a:t>
            </a:r>
            <a:endParaRPr lang="fa-IR" sz="2800" b="1" i="0" dirty="0">
              <a:solidFill>
                <a:srgbClr val="595959"/>
              </a:solidFill>
              <a:effectLst/>
              <a:latin typeface="iransans" panose="02040503050201020203" pitchFamily="18" charset="-78"/>
              <a:cs typeface="B Homa" panose="00000400000000000000" pitchFamily="2" charset="-78"/>
            </a:endParaRPr>
          </a:p>
        </p:txBody>
      </p:sp>
    </p:spTree>
    <p:extLst>
      <p:ext uri="{BB962C8B-B14F-4D97-AF65-F5344CB8AC3E}">
        <p14:creationId xmlns:p14="http://schemas.microsoft.com/office/powerpoint/2010/main" val="193706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9" y="1859340"/>
            <a:ext cx="9744891" cy="3970318"/>
          </a:xfrm>
          <a:prstGeom prst="rect">
            <a:avLst/>
          </a:prstGeom>
        </p:spPr>
        <p:txBody>
          <a:bodyPr wrap="square">
            <a:spAutoFit/>
          </a:bodyPr>
          <a:lstStyle/>
          <a:p>
            <a:pPr algn="r"/>
            <a:r>
              <a:rPr lang="fa-IR" sz="2800" dirty="0">
                <a:solidFill>
                  <a:srgbClr val="000000"/>
                </a:solidFill>
                <a:latin typeface="iransans" panose="02040503050201020203" pitchFamily="18" charset="-78"/>
                <a:cs typeface="B Homa" panose="00000400000000000000" pitchFamily="2" charset="-78"/>
              </a:rPr>
              <a:t>فضای مجازی اگر چه سطح تعاملات ما را گسترده تر کرده است اما باعث دور شدن اعضای خانواده از یکدیگر می شود. امروزه بیشتر افراد در فضای مجازی حضوری فعال دارند و و فضای </a:t>
            </a:r>
            <a:r>
              <a:rPr lang="fa-IR" sz="2800" dirty="0" smtClean="0">
                <a:solidFill>
                  <a:srgbClr val="000000"/>
                </a:solidFill>
                <a:latin typeface="iransans" panose="02040503050201020203" pitchFamily="18" charset="-78"/>
                <a:cs typeface="B Homa" panose="00000400000000000000" pitchFamily="2" charset="-78"/>
              </a:rPr>
              <a:t>مجازی </a:t>
            </a:r>
            <a:r>
              <a:rPr lang="fa-IR" sz="2800" dirty="0">
                <a:solidFill>
                  <a:srgbClr val="000000"/>
                </a:solidFill>
                <a:latin typeface="iransans" panose="02040503050201020203" pitchFamily="18" charset="-78"/>
                <a:cs typeface="B Homa" panose="00000400000000000000" pitchFamily="2" charset="-78"/>
              </a:rPr>
              <a:t>نقش مهمی در زندگی این افراد ایفا می کند. همین باعث شده تا افراد سرگرم این محیط شوند و تمرکزی بر خانواده نداشته باشند</a:t>
            </a:r>
            <a:r>
              <a:rPr lang="fa-IR" sz="2800" dirty="0" smtClean="0">
                <a:solidFill>
                  <a:srgbClr val="000000"/>
                </a:solidFill>
                <a:latin typeface="iransans" panose="02040503050201020203" pitchFamily="18" charset="-78"/>
                <a:cs typeface="B Homa" panose="00000400000000000000" pitchFamily="2" charset="-78"/>
              </a:rPr>
              <a:t>.</a:t>
            </a:r>
          </a:p>
          <a:p>
            <a:pPr algn="r"/>
            <a:r>
              <a:rPr lang="fa-IR" sz="2800" dirty="0" smtClean="0">
                <a:solidFill>
                  <a:srgbClr val="000000"/>
                </a:solidFill>
                <a:latin typeface="iransans" panose="02040503050201020203" pitchFamily="18" charset="-78"/>
                <a:cs typeface="B Homa" panose="00000400000000000000" pitchFamily="2" charset="-78"/>
              </a:rPr>
              <a:t> </a:t>
            </a:r>
            <a:r>
              <a:rPr lang="fa-IR" sz="2800" dirty="0">
                <a:solidFill>
                  <a:srgbClr val="000000"/>
                </a:solidFill>
                <a:latin typeface="iransans" panose="02040503050201020203" pitchFamily="18" charset="-78"/>
                <a:cs typeface="B Homa" panose="00000400000000000000" pitchFamily="2" charset="-78"/>
              </a:rPr>
              <a:t>اگر چه این فضا تاثیرات فردی و اجتماعی زیادی بر افراد گذاشته اما آسیب هایی هم به همراه دارد که شما در خانواده به راحتی آن را مشاهده خواهید کرد. این تاثیرات منفی کارکرد خانواده را مختل خواهد کرد. فضای مجازی باعث شده تا خانواده ها دبکر روابطی گرم و صمیمانه با هم نداشته باشند.</a:t>
            </a:r>
            <a:endParaRPr lang="en-US" sz="2800" dirty="0">
              <a:cs typeface="B Homa" panose="00000400000000000000" pitchFamily="2" charset="-78"/>
            </a:endParaRPr>
          </a:p>
        </p:txBody>
      </p:sp>
    </p:spTree>
    <p:extLst>
      <p:ext uri="{BB962C8B-B14F-4D97-AF65-F5344CB8AC3E}">
        <p14:creationId xmlns:p14="http://schemas.microsoft.com/office/powerpoint/2010/main" val="397449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525" y="751344"/>
            <a:ext cx="10659291" cy="5693866"/>
          </a:xfrm>
          <a:prstGeom prst="rect">
            <a:avLst/>
          </a:prstGeom>
        </p:spPr>
        <p:txBody>
          <a:bodyPr wrap="square">
            <a:spAutoFit/>
          </a:bodyPr>
          <a:lstStyle/>
          <a:p>
            <a:pPr algn="r" fontAlgn="base"/>
            <a:r>
              <a:rPr lang="fa-IR" sz="2800" dirty="0" smtClean="0">
                <a:solidFill>
                  <a:srgbClr val="000000"/>
                </a:solidFill>
                <a:latin typeface="iransans" panose="02040503050201020203" pitchFamily="18" charset="-78"/>
                <a:cs typeface="B Homa" panose="00000400000000000000" pitchFamily="2" charset="-78"/>
              </a:rPr>
              <a:t>وقتی همه سرگرم فضای مجازی هستند در واقع مهمترین عنصر تعامل و گفت و گو در خانواده از بین رفته و فرزندان هر روز از خانواده فاصله می گیرند و غرق در این فضا می شوند و آسیب های اینترنتی بیشتری به آنها وارد می شود. آسیب های این فضا زندگی زوج های جوان را هم با خطرات زیادی چون خیانت روبرو کرده است. اگر چه حذف کامل اینترنت و دور شدن از فضای مجاری کار سختی است اما شما می توانید با مدیریت درست تنها زمان کمی را به سرگرمی در این فضا اختصاص دهید. آسیب های وارد شده فردی و اجتماعی هستند و کل خانواده را درگیر خواهد کرد.</a:t>
            </a:r>
          </a:p>
          <a:p>
            <a:pPr algn="r" fontAlgn="base"/>
            <a:endParaRPr lang="fa-IR" sz="2800" dirty="0">
              <a:solidFill>
                <a:srgbClr val="000000"/>
              </a:solidFill>
              <a:latin typeface="iransans" panose="02040503050201020203" pitchFamily="18" charset="-78"/>
              <a:cs typeface="B Homa" panose="00000400000000000000" pitchFamily="2" charset="-78"/>
            </a:endParaRPr>
          </a:p>
          <a:p>
            <a:pPr algn="r" fontAlgn="base"/>
            <a:endParaRPr lang="fa-IR" sz="2800" dirty="0" smtClean="0">
              <a:solidFill>
                <a:srgbClr val="000000"/>
              </a:solidFill>
              <a:latin typeface="iransans" panose="02040503050201020203" pitchFamily="18" charset="-78"/>
              <a:cs typeface="B Homa" panose="00000400000000000000" pitchFamily="2" charset="-78"/>
            </a:endParaRPr>
          </a:p>
          <a:p>
            <a:pPr algn="r" fontAlgn="base"/>
            <a:r>
              <a:rPr lang="fa-IR" sz="2800" dirty="0" smtClean="0">
                <a:solidFill>
                  <a:srgbClr val="000000"/>
                </a:solidFill>
                <a:latin typeface="iransans" panose="02040503050201020203" pitchFamily="18" charset="-78"/>
                <a:cs typeface="B Homa" panose="00000400000000000000" pitchFamily="2" charset="-78"/>
              </a:rPr>
              <a:t>مزیت استفاده از فضای مجازی زیاد است به شرطی که شما درست از آن استفاده کنید. برخی کارها امروزه در همین فضا رونق گرفته اند و بیشتر کسب و کارها از این طریق به رشد و پیشرفت خوبی رسیده اند. این فضا مانند یک تیغ دو لب بوده که هم مضر است و هم مفید. </a:t>
            </a:r>
            <a:endParaRPr lang="fa-IR" sz="2800" b="0" i="0" dirty="0">
              <a:solidFill>
                <a:srgbClr val="000000"/>
              </a:solidFill>
              <a:effectLst/>
              <a:latin typeface="iransans" panose="02040503050201020203" pitchFamily="18" charset="-78"/>
              <a:cs typeface="B Homa" panose="00000400000000000000" pitchFamily="2" charset="-78"/>
            </a:endParaRPr>
          </a:p>
        </p:txBody>
      </p:sp>
    </p:spTree>
    <p:extLst>
      <p:ext uri="{BB962C8B-B14F-4D97-AF65-F5344CB8AC3E}">
        <p14:creationId xmlns:p14="http://schemas.microsoft.com/office/powerpoint/2010/main" val="3506802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318</TotalTime>
  <Words>1674</Words>
  <Application>Microsoft Office PowerPoint</Application>
  <PresentationFormat>Widescreen</PresentationFormat>
  <Paragraphs>103</Paragraphs>
  <Slides>29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Arial</vt:lpstr>
      <vt:lpstr>B Homa</vt:lpstr>
      <vt:lpstr>Century Gothic</vt:lpstr>
      <vt:lpstr>dana</vt:lpstr>
      <vt:lpstr>dana</vt:lpstr>
      <vt:lpstr>Garamond</vt:lpstr>
      <vt:lpstr>inherit</vt:lpstr>
      <vt:lpstr>iransans</vt:lpstr>
      <vt:lpstr>iransans</vt:lpstr>
      <vt:lpstr>iran-sans-web</vt:lpstr>
      <vt:lpstr>primary-font</vt:lpstr>
      <vt:lpstr>Tahoma</vt:lpstr>
      <vt:lpstr>Vazirmatn</vt: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مزایای استفاده از فضای مجازی</vt:lpstr>
      <vt:lpstr>PowerPoint Presentation</vt:lpstr>
      <vt:lpstr>معرفی مهمترین آسیب های فضای مجازی بر خانواده </vt:lpstr>
      <vt:lpstr>PowerPoint Presentation</vt:lpstr>
      <vt:lpstr>PowerPoint Presentation</vt:lpstr>
      <vt:lpstr>علایم اعتیاد به فضای مجازی</vt:lpstr>
      <vt:lpstr>ترک اعتیاد به فضای مجازی </vt:lpstr>
      <vt:lpstr>PowerPoint Presentation</vt:lpstr>
      <vt:lpstr>PowerPoint Presentation</vt:lpstr>
      <vt:lpstr>PowerPoint Presentation</vt:lpstr>
      <vt:lpstr>تاثیر فضای مجازی بر کاهش میل به کتاب و کتابخوانی در میان دانش آموزان</vt:lpstr>
      <vt:lpstr>PowerPoint Presentation</vt:lpstr>
      <vt:lpstr>PowerPoint Presentation</vt:lpstr>
      <vt:lpstr>تاثير استفاده بي رويه از فضاي مجازي بر فرهنگ مطالعه</vt:lpstr>
      <vt:lpstr>فضاي مجازي و كتابخواني، هم تهديد و هم فرصت </vt:lpstr>
      <vt:lpstr>فضای مجازی تنها مقصر نیست</vt:lpstr>
      <vt:lpstr>تفاوت های عمده بین مطالعه کتاب و مطالعه در فضای مجازی</vt:lpstr>
      <vt:lpstr>PowerPoint Presentation</vt:lpstr>
      <vt:lpstr>چند پیشنهاد برای جلوگیری از تاثیر منفی فضای مجازی بر مطالعه</vt:lpstr>
      <vt:lpstr> با پیوند بین فضای مجازی و کتاب؛ سرانه مطالعه در کشور را افزایش دهیم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تاثیر فضای مجازی بر کاه</dc:title>
  <dc:creator>User</dc:creator>
  <cp:lastModifiedBy>User</cp:lastModifiedBy>
  <cp:revision>28</cp:revision>
  <dcterms:created xsi:type="dcterms:W3CDTF">2024-03-06T08:24:10Z</dcterms:created>
  <dcterms:modified xsi:type="dcterms:W3CDTF">2024-03-10T16:38:10Z</dcterms:modified>
</cp:coreProperties>
</file>